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Magz" panose="02000503000000000000" charset="0"/>
      <p:regular r:id="rId9"/>
    </p:embeddedFont>
    <p:embeddedFont>
      <p:font typeface="Sugo Display"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76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4759">
            <a:off x="-4334410" y="-1755939"/>
            <a:ext cx="8668820" cy="8229600"/>
          </a:xfrm>
          <a:custGeom>
            <a:avLst/>
            <a:gdLst/>
            <a:ahLst/>
            <a:cxnLst/>
            <a:rect l="l" t="t" r="r" b="b"/>
            <a:pathLst>
              <a:path w="8668820" h="8229600">
                <a:moveTo>
                  <a:pt x="0" y="0"/>
                </a:moveTo>
                <a:lnTo>
                  <a:pt x="8668820" y="0"/>
                </a:lnTo>
                <a:lnTo>
                  <a:pt x="8668820" y="8229600"/>
                </a:lnTo>
                <a:lnTo>
                  <a:pt x="0" y="8229600"/>
                </a:lnTo>
                <a:lnTo>
                  <a:pt x="0" y="0"/>
                </a:lnTo>
                <a:close/>
              </a:path>
            </a:pathLst>
          </a:custGeom>
          <a:blipFill>
            <a:blip r:embed="rId2"/>
            <a:stretch>
              <a:fillRect/>
            </a:stretch>
          </a:blipFill>
        </p:spPr>
      </p:sp>
      <p:sp>
        <p:nvSpPr>
          <p:cNvPr id="3" name="Freeform 3"/>
          <p:cNvSpPr/>
          <p:nvPr/>
        </p:nvSpPr>
        <p:spPr>
          <a:xfrm flipH="1">
            <a:off x="11842551" y="7210217"/>
            <a:ext cx="7655040" cy="4593024"/>
          </a:xfrm>
          <a:custGeom>
            <a:avLst/>
            <a:gdLst/>
            <a:ahLst/>
            <a:cxnLst/>
            <a:rect l="l" t="t" r="r" b="b"/>
            <a:pathLst>
              <a:path w="7655040" h="4593024">
                <a:moveTo>
                  <a:pt x="7655040" y="0"/>
                </a:moveTo>
                <a:lnTo>
                  <a:pt x="0" y="0"/>
                </a:lnTo>
                <a:lnTo>
                  <a:pt x="0" y="4593024"/>
                </a:lnTo>
                <a:lnTo>
                  <a:pt x="7655040" y="4593024"/>
                </a:lnTo>
                <a:lnTo>
                  <a:pt x="7655040" y="0"/>
                </a:lnTo>
                <a:close/>
              </a:path>
            </a:pathLst>
          </a:custGeom>
          <a:blipFill>
            <a:blip r:embed="rId3"/>
            <a:stretch>
              <a:fillRect/>
            </a:stretch>
          </a:blipFill>
        </p:spPr>
      </p:sp>
      <p:sp>
        <p:nvSpPr>
          <p:cNvPr id="4" name="Freeform 4"/>
          <p:cNvSpPr/>
          <p:nvPr/>
        </p:nvSpPr>
        <p:spPr>
          <a:xfrm>
            <a:off x="14927735" y="-1779226"/>
            <a:ext cx="4457506" cy="4853909"/>
          </a:xfrm>
          <a:custGeom>
            <a:avLst/>
            <a:gdLst/>
            <a:ahLst/>
            <a:cxnLst/>
            <a:rect l="l" t="t" r="r" b="b"/>
            <a:pathLst>
              <a:path w="4457506" h="4853909">
                <a:moveTo>
                  <a:pt x="0" y="0"/>
                </a:moveTo>
                <a:lnTo>
                  <a:pt x="4457506" y="0"/>
                </a:lnTo>
                <a:lnTo>
                  <a:pt x="4457506" y="4853909"/>
                </a:lnTo>
                <a:lnTo>
                  <a:pt x="0" y="4853909"/>
                </a:lnTo>
                <a:lnTo>
                  <a:pt x="0" y="0"/>
                </a:lnTo>
                <a:close/>
              </a:path>
            </a:pathLst>
          </a:custGeom>
          <a:blipFill>
            <a:blip r:embed="rId4"/>
            <a:stretch>
              <a:fillRect/>
            </a:stretch>
          </a:blipFill>
        </p:spPr>
      </p:sp>
      <p:sp>
        <p:nvSpPr>
          <p:cNvPr id="5" name="Freeform 5"/>
          <p:cNvSpPr/>
          <p:nvPr/>
        </p:nvSpPr>
        <p:spPr>
          <a:xfrm>
            <a:off x="176262" y="125274"/>
            <a:ext cx="1704877" cy="2021497"/>
          </a:xfrm>
          <a:custGeom>
            <a:avLst/>
            <a:gdLst/>
            <a:ahLst/>
            <a:cxnLst/>
            <a:rect l="l" t="t" r="r" b="b"/>
            <a:pathLst>
              <a:path w="1704877" h="2021497">
                <a:moveTo>
                  <a:pt x="0" y="0"/>
                </a:moveTo>
                <a:lnTo>
                  <a:pt x="1704876" y="0"/>
                </a:lnTo>
                <a:lnTo>
                  <a:pt x="1704876" y="2021497"/>
                </a:lnTo>
                <a:lnTo>
                  <a:pt x="0" y="2021497"/>
                </a:lnTo>
                <a:lnTo>
                  <a:pt x="0" y="0"/>
                </a:lnTo>
                <a:close/>
              </a:path>
            </a:pathLst>
          </a:custGeom>
          <a:blipFill>
            <a:blip r:embed="rId5"/>
            <a:stretch>
              <a:fillRect/>
            </a:stretch>
          </a:blipFill>
        </p:spPr>
      </p:sp>
      <p:sp>
        <p:nvSpPr>
          <p:cNvPr id="6" name="Freeform 6"/>
          <p:cNvSpPr/>
          <p:nvPr/>
        </p:nvSpPr>
        <p:spPr>
          <a:xfrm flipV="1">
            <a:off x="-1980837" y="7335877"/>
            <a:ext cx="5784201" cy="5902246"/>
          </a:xfrm>
          <a:custGeom>
            <a:avLst/>
            <a:gdLst/>
            <a:ahLst/>
            <a:cxnLst/>
            <a:rect l="l" t="t" r="r" b="b"/>
            <a:pathLst>
              <a:path w="5784201" h="5902246">
                <a:moveTo>
                  <a:pt x="0" y="5902246"/>
                </a:moveTo>
                <a:lnTo>
                  <a:pt x="5784201" y="5902246"/>
                </a:lnTo>
                <a:lnTo>
                  <a:pt x="5784201" y="0"/>
                </a:lnTo>
                <a:lnTo>
                  <a:pt x="0" y="0"/>
                </a:lnTo>
                <a:lnTo>
                  <a:pt x="0" y="5902246"/>
                </a:lnTo>
                <a:close/>
              </a:path>
            </a:pathLst>
          </a:custGeom>
          <a:blipFill>
            <a:blip r:embed="rId6"/>
            <a:stretch>
              <a:fillRect/>
            </a:stretch>
          </a:blipFill>
        </p:spPr>
      </p:sp>
      <p:sp>
        <p:nvSpPr>
          <p:cNvPr id="7" name="Freeform 7"/>
          <p:cNvSpPr/>
          <p:nvPr/>
        </p:nvSpPr>
        <p:spPr>
          <a:xfrm rot="-1832650">
            <a:off x="711128" y="7420544"/>
            <a:ext cx="1390628" cy="1393769"/>
          </a:xfrm>
          <a:custGeom>
            <a:avLst/>
            <a:gdLst/>
            <a:ahLst/>
            <a:cxnLst/>
            <a:rect l="l" t="t" r="r" b="b"/>
            <a:pathLst>
              <a:path w="1390628" h="1393769">
                <a:moveTo>
                  <a:pt x="0" y="0"/>
                </a:moveTo>
                <a:lnTo>
                  <a:pt x="1390627" y="0"/>
                </a:lnTo>
                <a:lnTo>
                  <a:pt x="1390627" y="1393769"/>
                </a:lnTo>
                <a:lnTo>
                  <a:pt x="0" y="1393769"/>
                </a:lnTo>
                <a:lnTo>
                  <a:pt x="0" y="0"/>
                </a:lnTo>
                <a:close/>
              </a:path>
            </a:pathLst>
          </a:custGeom>
          <a:blipFill>
            <a:blip r:embed="rId7"/>
            <a:stretch>
              <a:fillRect/>
            </a:stretch>
          </a:blipFill>
        </p:spPr>
      </p:sp>
      <p:sp>
        <p:nvSpPr>
          <p:cNvPr id="8" name="TextBox 8"/>
          <p:cNvSpPr txBox="1"/>
          <p:nvPr/>
        </p:nvSpPr>
        <p:spPr>
          <a:xfrm>
            <a:off x="3921743" y="2761681"/>
            <a:ext cx="10444514" cy="1996771"/>
          </a:xfrm>
          <a:prstGeom prst="rect">
            <a:avLst/>
          </a:prstGeom>
        </p:spPr>
        <p:txBody>
          <a:bodyPr lIns="0" tIns="0" rIns="0" bIns="0" rtlCol="0" anchor="t">
            <a:spAutoFit/>
          </a:bodyPr>
          <a:lstStyle/>
          <a:p>
            <a:pPr algn="ctr">
              <a:lnSpc>
                <a:spcPts val="14548"/>
              </a:lnSpc>
            </a:pPr>
            <a:r>
              <a:rPr lang="en-US" sz="13226" spc="-330">
                <a:solidFill>
                  <a:srgbClr val="FFFFFF"/>
                </a:solidFill>
                <a:latin typeface="Magz"/>
                <a:ea typeface="Magz"/>
                <a:cs typeface="Magz"/>
                <a:sym typeface="Magz"/>
              </a:rPr>
              <a:t>PRESENTASI</a:t>
            </a:r>
          </a:p>
        </p:txBody>
      </p:sp>
      <p:sp>
        <p:nvSpPr>
          <p:cNvPr id="9" name="TextBox 9"/>
          <p:cNvSpPr txBox="1"/>
          <p:nvPr/>
        </p:nvSpPr>
        <p:spPr>
          <a:xfrm>
            <a:off x="2615523" y="4060791"/>
            <a:ext cx="13056955" cy="1996771"/>
          </a:xfrm>
          <a:prstGeom prst="rect">
            <a:avLst/>
          </a:prstGeom>
        </p:spPr>
        <p:txBody>
          <a:bodyPr lIns="0" tIns="0" rIns="0" bIns="0" rtlCol="0" anchor="t">
            <a:spAutoFit/>
          </a:bodyPr>
          <a:lstStyle/>
          <a:p>
            <a:pPr algn="ctr">
              <a:lnSpc>
                <a:spcPts val="14548"/>
              </a:lnSpc>
            </a:pPr>
            <a:r>
              <a:rPr lang="en-US" sz="13226" spc="-330">
                <a:solidFill>
                  <a:srgbClr val="FFFFFF"/>
                </a:solidFill>
                <a:latin typeface="Magz"/>
                <a:ea typeface="Magz"/>
                <a:cs typeface="Magz"/>
                <a:sym typeface="Magz"/>
              </a:rPr>
              <a:t>DATA CUSTOMER</a:t>
            </a:r>
          </a:p>
        </p:txBody>
      </p:sp>
      <p:sp>
        <p:nvSpPr>
          <p:cNvPr id="10" name="TextBox 10"/>
          <p:cNvSpPr txBox="1"/>
          <p:nvPr/>
        </p:nvSpPr>
        <p:spPr>
          <a:xfrm>
            <a:off x="5278047" y="6769034"/>
            <a:ext cx="7773580" cy="651510"/>
          </a:xfrm>
          <a:prstGeom prst="rect">
            <a:avLst/>
          </a:prstGeom>
        </p:spPr>
        <p:txBody>
          <a:bodyPr lIns="0" tIns="0" rIns="0" bIns="0" rtlCol="0" anchor="t">
            <a:spAutoFit/>
          </a:bodyPr>
          <a:lstStyle/>
          <a:p>
            <a:pPr algn="ctr">
              <a:lnSpc>
                <a:spcPts val="5040"/>
              </a:lnSpc>
            </a:pPr>
            <a:r>
              <a:rPr lang="en-US" sz="3600">
                <a:solidFill>
                  <a:srgbClr val="FFFFFF"/>
                </a:solidFill>
                <a:latin typeface="Magz"/>
                <a:ea typeface="Magz"/>
                <a:cs typeface="Magz"/>
                <a:sym typeface="Magz"/>
              </a:rPr>
              <a:t>18 DESEMBER, 2024</a:t>
            </a:r>
          </a:p>
        </p:txBody>
      </p:sp>
      <p:sp>
        <p:nvSpPr>
          <p:cNvPr id="11" name="TextBox 11"/>
          <p:cNvSpPr txBox="1"/>
          <p:nvPr/>
        </p:nvSpPr>
        <p:spPr>
          <a:xfrm>
            <a:off x="5840904" y="2051521"/>
            <a:ext cx="6606192" cy="519430"/>
          </a:xfrm>
          <a:prstGeom prst="rect">
            <a:avLst/>
          </a:prstGeom>
        </p:spPr>
        <p:txBody>
          <a:bodyPr lIns="0" tIns="0" rIns="0" bIns="0" rtlCol="0" anchor="t">
            <a:spAutoFit/>
          </a:bodyPr>
          <a:lstStyle/>
          <a:p>
            <a:pPr algn="ctr">
              <a:lnSpc>
                <a:spcPts val="3919"/>
              </a:lnSpc>
            </a:pPr>
            <a:r>
              <a:rPr lang="en-US" sz="2799">
                <a:solidFill>
                  <a:srgbClr val="FFFFFF"/>
                </a:solidFill>
                <a:latin typeface="Magz"/>
                <a:ea typeface="Magz"/>
                <a:cs typeface="Magz"/>
                <a:sym typeface="Magz"/>
              </a:rPr>
              <a:t>THYNK UNLIMITED</a:t>
            </a:r>
          </a:p>
        </p:txBody>
      </p:sp>
      <p:sp>
        <p:nvSpPr>
          <p:cNvPr id="12" name="TextBox 12"/>
          <p:cNvSpPr txBox="1"/>
          <p:nvPr/>
        </p:nvSpPr>
        <p:spPr>
          <a:xfrm>
            <a:off x="6445449" y="8001569"/>
            <a:ext cx="5397101" cy="325755"/>
          </a:xfrm>
          <a:prstGeom prst="rect">
            <a:avLst/>
          </a:prstGeom>
        </p:spPr>
        <p:txBody>
          <a:bodyPr lIns="0" tIns="0" rIns="0" bIns="0" rtlCol="0" anchor="t">
            <a:spAutoFit/>
          </a:bodyPr>
          <a:lstStyle/>
          <a:p>
            <a:pPr algn="ctr">
              <a:lnSpc>
                <a:spcPts val="2520"/>
              </a:lnSpc>
            </a:pPr>
            <a:r>
              <a:rPr lang="en-US" sz="1800">
                <a:solidFill>
                  <a:srgbClr val="FFFFFF"/>
                </a:solidFill>
                <a:latin typeface="Magz"/>
                <a:ea typeface="Magz"/>
                <a:cs typeface="Magz"/>
                <a:sym typeface="Magz"/>
              </a:rPr>
              <a:t>IG:DAFPAAA</a:t>
            </a:r>
          </a:p>
        </p:txBody>
      </p:sp>
      <p:sp>
        <p:nvSpPr>
          <p:cNvPr id="13" name="TextBox 13"/>
          <p:cNvSpPr txBox="1"/>
          <p:nvPr/>
        </p:nvSpPr>
        <p:spPr>
          <a:xfrm>
            <a:off x="4172217" y="5420640"/>
            <a:ext cx="9943565" cy="1303020"/>
          </a:xfrm>
          <a:prstGeom prst="rect">
            <a:avLst/>
          </a:prstGeom>
        </p:spPr>
        <p:txBody>
          <a:bodyPr lIns="0" tIns="0" rIns="0" bIns="0" rtlCol="0" anchor="t">
            <a:spAutoFit/>
          </a:bodyPr>
          <a:lstStyle/>
          <a:p>
            <a:pPr algn="ctr">
              <a:lnSpc>
                <a:spcPts val="10080"/>
              </a:lnSpc>
            </a:pPr>
            <a:r>
              <a:rPr lang="en-US" sz="7200" spc="-107">
                <a:solidFill>
                  <a:srgbClr val="FFFFFF"/>
                </a:solidFill>
                <a:latin typeface="Magz"/>
                <a:ea typeface="Magz"/>
                <a:cs typeface="Magz"/>
                <a:sym typeface="Magz"/>
              </a:rPr>
              <a:t>DAFFA GUSTI YANZA</a:t>
            </a:r>
          </a:p>
        </p:txBody>
      </p:sp>
      <p:sp>
        <p:nvSpPr>
          <p:cNvPr id="14" name="Freeform 14"/>
          <p:cNvSpPr/>
          <p:nvPr/>
        </p:nvSpPr>
        <p:spPr>
          <a:xfrm rot="1662078">
            <a:off x="16461730" y="201981"/>
            <a:ext cx="1389515" cy="2111123"/>
          </a:xfrm>
          <a:custGeom>
            <a:avLst/>
            <a:gdLst/>
            <a:ahLst/>
            <a:cxnLst/>
            <a:rect l="l" t="t" r="r" b="b"/>
            <a:pathLst>
              <a:path w="1389515" h="2111123">
                <a:moveTo>
                  <a:pt x="0" y="0"/>
                </a:moveTo>
                <a:lnTo>
                  <a:pt x="1389515" y="0"/>
                </a:lnTo>
                <a:lnTo>
                  <a:pt x="1389515" y="2111124"/>
                </a:lnTo>
                <a:lnTo>
                  <a:pt x="0" y="2111124"/>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0695" y="5424164"/>
            <a:ext cx="13716000" cy="8229600"/>
          </a:xfrm>
          <a:custGeom>
            <a:avLst/>
            <a:gdLst/>
            <a:ahLst/>
            <a:cxnLst/>
            <a:rect l="l" t="t" r="r" b="b"/>
            <a:pathLst>
              <a:path w="13716000" h="8229600">
                <a:moveTo>
                  <a:pt x="0" y="0"/>
                </a:moveTo>
                <a:lnTo>
                  <a:pt x="13716000" y="0"/>
                </a:lnTo>
                <a:lnTo>
                  <a:pt x="13716000" y="8229600"/>
                </a:lnTo>
                <a:lnTo>
                  <a:pt x="0" y="8229600"/>
                </a:lnTo>
                <a:lnTo>
                  <a:pt x="0" y="0"/>
                </a:lnTo>
                <a:close/>
              </a:path>
            </a:pathLst>
          </a:custGeom>
          <a:blipFill>
            <a:blip r:embed="rId2"/>
            <a:stretch>
              <a:fillRect/>
            </a:stretch>
          </a:blipFill>
        </p:spPr>
      </p:sp>
      <p:grpSp>
        <p:nvGrpSpPr>
          <p:cNvPr id="3" name="Group 3"/>
          <p:cNvGrpSpPr/>
          <p:nvPr/>
        </p:nvGrpSpPr>
        <p:grpSpPr>
          <a:xfrm>
            <a:off x="1559176" y="2792641"/>
            <a:ext cx="15169648" cy="6279012"/>
            <a:chOff x="0" y="0"/>
            <a:chExt cx="3995298" cy="1653732"/>
          </a:xfrm>
        </p:grpSpPr>
        <p:sp>
          <p:nvSpPr>
            <p:cNvPr id="4" name="Freeform 4"/>
            <p:cNvSpPr/>
            <p:nvPr/>
          </p:nvSpPr>
          <p:spPr>
            <a:xfrm>
              <a:off x="0" y="0"/>
              <a:ext cx="3995298" cy="1653732"/>
            </a:xfrm>
            <a:custGeom>
              <a:avLst/>
              <a:gdLst/>
              <a:ahLst/>
              <a:cxnLst/>
              <a:rect l="l" t="t" r="r" b="b"/>
              <a:pathLst>
                <a:path w="3995298" h="1653732">
                  <a:moveTo>
                    <a:pt x="26028" y="0"/>
                  </a:moveTo>
                  <a:lnTo>
                    <a:pt x="3969270" y="0"/>
                  </a:lnTo>
                  <a:cubicBezTo>
                    <a:pt x="3983645" y="0"/>
                    <a:pt x="3995298" y="11653"/>
                    <a:pt x="3995298" y="26028"/>
                  </a:cubicBezTo>
                  <a:lnTo>
                    <a:pt x="3995298" y="1627704"/>
                  </a:lnTo>
                  <a:cubicBezTo>
                    <a:pt x="3995298" y="1634607"/>
                    <a:pt x="3992556" y="1641227"/>
                    <a:pt x="3987675" y="1646108"/>
                  </a:cubicBezTo>
                  <a:cubicBezTo>
                    <a:pt x="3982794" y="1650989"/>
                    <a:pt x="3976173" y="1653732"/>
                    <a:pt x="3969270" y="1653732"/>
                  </a:cubicBezTo>
                  <a:lnTo>
                    <a:pt x="26028" y="1653732"/>
                  </a:lnTo>
                  <a:cubicBezTo>
                    <a:pt x="19125" y="1653732"/>
                    <a:pt x="12505" y="1650989"/>
                    <a:pt x="7623" y="1646108"/>
                  </a:cubicBezTo>
                  <a:cubicBezTo>
                    <a:pt x="2742" y="1641227"/>
                    <a:pt x="0" y="1634607"/>
                    <a:pt x="0" y="1627704"/>
                  </a:cubicBezTo>
                  <a:lnTo>
                    <a:pt x="0" y="26028"/>
                  </a:lnTo>
                  <a:cubicBezTo>
                    <a:pt x="0" y="19125"/>
                    <a:pt x="2742" y="12505"/>
                    <a:pt x="7623" y="7623"/>
                  </a:cubicBezTo>
                  <a:cubicBezTo>
                    <a:pt x="12505" y="2742"/>
                    <a:pt x="19125" y="0"/>
                    <a:pt x="26028" y="0"/>
                  </a:cubicBezTo>
                  <a:close/>
                </a:path>
              </a:pathLst>
            </a:custGeom>
            <a:solidFill>
              <a:srgbClr val="FFFFFF"/>
            </a:solidFill>
            <a:ln w="28575" cap="rnd">
              <a:solidFill>
                <a:srgbClr val="262624"/>
              </a:solidFill>
              <a:prstDash val="solid"/>
              <a:round/>
            </a:ln>
          </p:spPr>
        </p:sp>
        <p:sp>
          <p:nvSpPr>
            <p:cNvPr id="5" name="TextBox 5"/>
            <p:cNvSpPr txBox="1"/>
            <p:nvPr/>
          </p:nvSpPr>
          <p:spPr>
            <a:xfrm>
              <a:off x="0" y="-47625"/>
              <a:ext cx="3995298" cy="1701357"/>
            </a:xfrm>
            <a:prstGeom prst="rect">
              <a:avLst/>
            </a:prstGeom>
          </p:spPr>
          <p:txBody>
            <a:bodyPr lIns="50800" tIns="50800" rIns="50800" bIns="50800" rtlCol="0" anchor="ctr"/>
            <a:lstStyle/>
            <a:p>
              <a:pPr algn="ctr">
                <a:lnSpc>
                  <a:spcPts val="2520"/>
                </a:lnSpc>
              </a:pPr>
              <a:endParaRPr/>
            </a:p>
          </p:txBody>
        </p:sp>
      </p:grpSp>
      <p:sp>
        <p:nvSpPr>
          <p:cNvPr id="6" name="Freeform 6"/>
          <p:cNvSpPr/>
          <p:nvPr/>
        </p:nvSpPr>
        <p:spPr>
          <a:xfrm rot="-769868">
            <a:off x="16340846" y="6619892"/>
            <a:ext cx="1559176" cy="1562698"/>
          </a:xfrm>
          <a:custGeom>
            <a:avLst/>
            <a:gdLst/>
            <a:ahLst/>
            <a:cxnLst/>
            <a:rect l="l" t="t" r="r" b="b"/>
            <a:pathLst>
              <a:path w="1559176" h="1562698">
                <a:moveTo>
                  <a:pt x="0" y="0"/>
                </a:moveTo>
                <a:lnTo>
                  <a:pt x="1559176" y="0"/>
                </a:lnTo>
                <a:lnTo>
                  <a:pt x="1559176" y="1562698"/>
                </a:lnTo>
                <a:lnTo>
                  <a:pt x="0" y="1562698"/>
                </a:lnTo>
                <a:lnTo>
                  <a:pt x="0" y="0"/>
                </a:lnTo>
                <a:close/>
              </a:path>
            </a:pathLst>
          </a:custGeom>
          <a:blipFill>
            <a:blip r:embed="rId3"/>
            <a:stretch>
              <a:fillRect/>
            </a:stretch>
          </a:blipFill>
        </p:spPr>
      </p:sp>
      <p:sp>
        <p:nvSpPr>
          <p:cNvPr id="7" name="Freeform 7"/>
          <p:cNvSpPr/>
          <p:nvPr/>
        </p:nvSpPr>
        <p:spPr>
          <a:xfrm>
            <a:off x="15122070" y="6966848"/>
            <a:ext cx="5555904" cy="4444723"/>
          </a:xfrm>
          <a:custGeom>
            <a:avLst/>
            <a:gdLst/>
            <a:ahLst/>
            <a:cxnLst/>
            <a:rect l="l" t="t" r="r" b="b"/>
            <a:pathLst>
              <a:path w="5555904" h="4444723">
                <a:moveTo>
                  <a:pt x="0" y="0"/>
                </a:moveTo>
                <a:lnTo>
                  <a:pt x="5555905" y="0"/>
                </a:lnTo>
                <a:lnTo>
                  <a:pt x="5555905" y="4444723"/>
                </a:lnTo>
                <a:lnTo>
                  <a:pt x="0" y="4444723"/>
                </a:lnTo>
                <a:lnTo>
                  <a:pt x="0" y="0"/>
                </a:lnTo>
                <a:close/>
              </a:path>
            </a:pathLst>
          </a:custGeom>
          <a:blipFill>
            <a:blip r:embed="rId4"/>
            <a:stretch>
              <a:fillRect/>
            </a:stretch>
          </a:blipFill>
        </p:spPr>
      </p:sp>
      <p:sp>
        <p:nvSpPr>
          <p:cNvPr id="8" name="Freeform 8"/>
          <p:cNvSpPr/>
          <p:nvPr/>
        </p:nvSpPr>
        <p:spPr>
          <a:xfrm>
            <a:off x="724399" y="-488950"/>
            <a:ext cx="3006114" cy="3035299"/>
          </a:xfrm>
          <a:custGeom>
            <a:avLst/>
            <a:gdLst/>
            <a:ahLst/>
            <a:cxnLst/>
            <a:rect l="l" t="t" r="r" b="b"/>
            <a:pathLst>
              <a:path w="3006114" h="3035299">
                <a:moveTo>
                  <a:pt x="0" y="0"/>
                </a:moveTo>
                <a:lnTo>
                  <a:pt x="3006114" y="0"/>
                </a:lnTo>
                <a:lnTo>
                  <a:pt x="3006114" y="3035300"/>
                </a:lnTo>
                <a:lnTo>
                  <a:pt x="0" y="3035300"/>
                </a:lnTo>
                <a:lnTo>
                  <a:pt x="0" y="0"/>
                </a:lnTo>
                <a:close/>
              </a:path>
            </a:pathLst>
          </a:custGeom>
          <a:blipFill>
            <a:blip r:embed="rId5"/>
            <a:stretch>
              <a:fillRect/>
            </a:stretch>
          </a:blipFill>
        </p:spPr>
      </p:sp>
      <p:sp>
        <p:nvSpPr>
          <p:cNvPr id="9" name="Freeform 9"/>
          <p:cNvSpPr/>
          <p:nvPr/>
        </p:nvSpPr>
        <p:spPr>
          <a:xfrm rot="1225283">
            <a:off x="125809" y="395992"/>
            <a:ext cx="2061471" cy="1893977"/>
          </a:xfrm>
          <a:custGeom>
            <a:avLst/>
            <a:gdLst/>
            <a:ahLst/>
            <a:cxnLst/>
            <a:rect l="l" t="t" r="r" b="b"/>
            <a:pathLst>
              <a:path w="2061471" h="1893977">
                <a:moveTo>
                  <a:pt x="0" y="0"/>
                </a:moveTo>
                <a:lnTo>
                  <a:pt x="2061471" y="0"/>
                </a:lnTo>
                <a:lnTo>
                  <a:pt x="2061471" y="1893976"/>
                </a:lnTo>
                <a:lnTo>
                  <a:pt x="0" y="1893976"/>
                </a:lnTo>
                <a:lnTo>
                  <a:pt x="0" y="0"/>
                </a:lnTo>
                <a:close/>
              </a:path>
            </a:pathLst>
          </a:custGeom>
          <a:blipFill>
            <a:blip r:embed="rId6"/>
            <a:stretch>
              <a:fillRect/>
            </a:stretch>
          </a:blipFill>
        </p:spPr>
      </p:sp>
      <p:sp>
        <p:nvSpPr>
          <p:cNvPr id="10" name="Freeform 10"/>
          <p:cNvSpPr/>
          <p:nvPr/>
        </p:nvSpPr>
        <p:spPr>
          <a:xfrm flipH="1">
            <a:off x="16017070" y="-443013"/>
            <a:ext cx="2484461" cy="2760512"/>
          </a:xfrm>
          <a:custGeom>
            <a:avLst/>
            <a:gdLst/>
            <a:ahLst/>
            <a:cxnLst/>
            <a:rect l="l" t="t" r="r" b="b"/>
            <a:pathLst>
              <a:path w="2484461" h="2760512">
                <a:moveTo>
                  <a:pt x="2484460" y="0"/>
                </a:moveTo>
                <a:lnTo>
                  <a:pt x="0" y="0"/>
                </a:lnTo>
                <a:lnTo>
                  <a:pt x="0" y="2760512"/>
                </a:lnTo>
                <a:lnTo>
                  <a:pt x="2484460" y="2760512"/>
                </a:lnTo>
                <a:lnTo>
                  <a:pt x="2484460" y="0"/>
                </a:lnTo>
                <a:close/>
              </a:path>
            </a:pathLst>
          </a:custGeom>
          <a:blipFill>
            <a:blip r:embed="rId7"/>
            <a:stretch>
              <a:fillRect/>
            </a:stretch>
          </a:blipFill>
        </p:spPr>
      </p:sp>
      <p:sp>
        <p:nvSpPr>
          <p:cNvPr id="11" name="TextBox 11"/>
          <p:cNvSpPr txBox="1"/>
          <p:nvPr/>
        </p:nvSpPr>
        <p:spPr>
          <a:xfrm>
            <a:off x="1960605" y="3786321"/>
            <a:ext cx="14226188" cy="4215452"/>
          </a:xfrm>
          <a:prstGeom prst="rect">
            <a:avLst/>
          </a:prstGeom>
        </p:spPr>
        <p:txBody>
          <a:bodyPr lIns="0" tIns="0" rIns="0" bIns="0" rtlCol="0" anchor="t">
            <a:spAutoFit/>
          </a:bodyPr>
          <a:lstStyle/>
          <a:p>
            <a:pPr marL="737523" lvl="1" indent="-368761" algn="just">
              <a:lnSpc>
                <a:spcPts val="4782"/>
              </a:lnSpc>
              <a:buFont typeface="Arial"/>
              <a:buChar char="•"/>
            </a:pPr>
            <a:r>
              <a:rPr lang="en-US" sz="3416">
                <a:solidFill>
                  <a:srgbClr val="262624"/>
                </a:solidFill>
                <a:latin typeface="Sugo Display"/>
                <a:ea typeface="Sugo Display"/>
                <a:cs typeface="Sugo Display"/>
                <a:sym typeface="Sugo Display"/>
              </a:rPr>
              <a:t>Mengidentifikasi saluran distribusi yang paling menghasilkan pendapatan, sehingga perusahaan dapat fokus untuk meningkatkan penjualan melalui saluran tersebut.</a:t>
            </a:r>
          </a:p>
          <a:p>
            <a:pPr marL="737523" lvl="1" indent="-368761" algn="just">
              <a:lnSpc>
                <a:spcPts val="4782"/>
              </a:lnSpc>
              <a:buFont typeface="Arial"/>
              <a:buChar char="•"/>
            </a:pPr>
            <a:r>
              <a:rPr lang="en-US" sz="3416">
                <a:solidFill>
                  <a:srgbClr val="262624"/>
                </a:solidFill>
                <a:latin typeface="Sugo Display"/>
                <a:ea typeface="Sugo Display"/>
                <a:cs typeface="Sugo Display"/>
                <a:sym typeface="Sugo Display"/>
              </a:rPr>
              <a:t>Mengetahui kategori produk mana yang paling dominan dalam pengeluaran pelanggan, untuk membantu perusahaan dalam mengoptimalkan penawaran produk dan alokasi sumber daya.</a:t>
            </a:r>
          </a:p>
          <a:p>
            <a:pPr marL="737523" lvl="1" indent="-368761" algn="just">
              <a:lnSpc>
                <a:spcPts val="4782"/>
              </a:lnSpc>
              <a:buFont typeface="Arial"/>
              <a:buChar char="•"/>
            </a:pPr>
            <a:r>
              <a:rPr lang="en-US" sz="3416">
                <a:solidFill>
                  <a:srgbClr val="262624"/>
                </a:solidFill>
                <a:latin typeface="Sugo Display"/>
                <a:ea typeface="Sugo Display"/>
                <a:cs typeface="Sugo Display"/>
                <a:sym typeface="Sugo Display"/>
              </a:rPr>
              <a:t>Memahami pola pengeluaran pelanggan berdasarkan wilayah, guna memungkinkan perusahaan untuk menerapkan strategi pemasaran yang sesuai di berbagai daerah.</a:t>
            </a:r>
          </a:p>
          <a:p>
            <a:pPr algn="just">
              <a:lnSpc>
                <a:spcPts val="4782"/>
              </a:lnSpc>
            </a:pPr>
            <a:endParaRPr lang="en-US" sz="3416">
              <a:solidFill>
                <a:srgbClr val="262624"/>
              </a:solidFill>
              <a:latin typeface="Sugo Display"/>
              <a:ea typeface="Sugo Display"/>
              <a:cs typeface="Sugo Display"/>
              <a:sym typeface="Sugo Display"/>
            </a:endParaRPr>
          </a:p>
        </p:txBody>
      </p:sp>
      <p:sp>
        <p:nvSpPr>
          <p:cNvPr id="12" name="TextBox 12"/>
          <p:cNvSpPr txBox="1"/>
          <p:nvPr/>
        </p:nvSpPr>
        <p:spPr>
          <a:xfrm>
            <a:off x="4419670" y="1038225"/>
            <a:ext cx="9448660" cy="1508125"/>
          </a:xfrm>
          <a:prstGeom prst="rect">
            <a:avLst/>
          </a:prstGeom>
        </p:spPr>
        <p:txBody>
          <a:bodyPr lIns="0" tIns="0" rIns="0" bIns="0" rtlCol="0" anchor="t">
            <a:spAutoFit/>
          </a:bodyPr>
          <a:lstStyle/>
          <a:p>
            <a:pPr algn="ctr">
              <a:lnSpc>
                <a:spcPts val="10999"/>
              </a:lnSpc>
            </a:pPr>
            <a:r>
              <a:rPr lang="en-US" sz="9999" spc="-249">
                <a:solidFill>
                  <a:srgbClr val="FFFFFF"/>
                </a:solidFill>
                <a:latin typeface="Magz"/>
                <a:ea typeface="Magz"/>
                <a:cs typeface="Magz"/>
                <a:sym typeface="Magz"/>
              </a:rPr>
              <a:t>TUJUAN ANALISIS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28928">
            <a:off x="-171570" y="-445018"/>
            <a:ext cx="3207099" cy="5032059"/>
          </a:xfrm>
          <a:custGeom>
            <a:avLst/>
            <a:gdLst/>
            <a:ahLst/>
            <a:cxnLst/>
            <a:rect l="l" t="t" r="r" b="b"/>
            <a:pathLst>
              <a:path w="3207099" h="5032059">
                <a:moveTo>
                  <a:pt x="0" y="0"/>
                </a:moveTo>
                <a:lnTo>
                  <a:pt x="3207099" y="0"/>
                </a:lnTo>
                <a:lnTo>
                  <a:pt x="3207099" y="5032059"/>
                </a:lnTo>
                <a:lnTo>
                  <a:pt x="0" y="5032059"/>
                </a:lnTo>
                <a:lnTo>
                  <a:pt x="0" y="0"/>
                </a:lnTo>
                <a:close/>
              </a:path>
            </a:pathLst>
          </a:custGeom>
          <a:blipFill>
            <a:blip r:embed="rId2"/>
            <a:stretch>
              <a:fillRect/>
            </a:stretch>
          </a:blipFill>
        </p:spPr>
      </p:sp>
      <p:sp>
        <p:nvSpPr>
          <p:cNvPr id="3" name="Freeform 3"/>
          <p:cNvSpPr/>
          <p:nvPr/>
        </p:nvSpPr>
        <p:spPr>
          <a:xfrm>
            <a:off x="12893263" y="6307177"/>
            <a:ext cx="5784201" cy="5902246"/>
          </a:xfrm>
          <a:custGeom>
            <a:avLst/>
            <a:gdLst/>
            <a:ahLst/>
            <a:cxnLst/>
            <a:rect l="l" t="t" r="r" b="b"/>
            <a:pathLst>
              <a:path w="5784201" h="5902246">
                <a:moveTo>
                  <a:pt x="0" y="0"/>
                </a:moveTo>
                <a:lnTo>
                  <a:pt x="5784201" y="0"/>
                </a:lnTo>
                <a:lnTo>
                  <a:pt x="5784201" y="5902246"/>
                </a:lnTo>
                <a:lnTo>
                  <a:pt x="0" y="5902246"/>
                </a:lnTo>
                <a:lnTo>
                  <a:pt x="0" y="0"/>
                </a:lnTo>
                <a:close/>
              </a:path>
            </a:pathLst>
          </a:custGeom>
          <a:blipFill>
            <a:blip r:embed="rId3"/>
            <a:stretch>
              <a:fillRect/>
            </a:stretch>
          </a:blipFill>
        </p:spPr>
      </p:sp>
      <p:sp>
        <p:nvSpPr>
          <p:cNvPr id="4" name="Freeform 4"/>
          <p:cNvSpPr/>
          <p:nvPr/>
        </p:nvSpPr>
        <p:spPr>
          <a:xfrm>
            <a:off x="10359267" y="-505253"/>
            <a:ext cx="8668820" cy="8229600"/>
          </a:xfrm>
          <a:custGeom>
            <a:avLst/>
            <a:gdLst/>
            <a:ahLst/>
            <a:cxnLst/>
            <a:rect l="l" t="t" r="r" b="b"/>
            <a:pathLst>
              <a:path w="8668820" h="8229600">
                <a:moveTo>
                  <a:pt x="0" y="0"/>
                </a:moveTo>
                <a:lnTo>
                  <a:pt x="8668820" y="0"/>
                </a:lnTo>
                <a:lnTo>
                  <a:pt x="8668820" y="8229600"/>
                </a:lnTo>
                <a:lnTo>
                  <a:pt x="0" y="8229600"/>
                </a:lnTo>
                <a:lnTo>
                  <a:pt x="0" y="0"/>
                </a:lnTo>
                <a:close/>
              </a:path>
            </a:pathLst>
          </a:custGeom>
          <a:blipFill>
            <a:blip r:embed="rId4"/>
            <a:stretch>
              <a:fillRect/>
            </a:stretch>
          </a:blipFill>
        </p:spPr>
      </p:sp>
      <p:sp>
        <p:nvSpPr>
          <p:cNvPr id="5" name="Freeform 5"/>
          <p:cNvSpPr/>
          <p:nvPr/>
        </p:nvSpPr>
        <p:spPr>
          <a:xfrm flipH="1" flipV="1">
            <a:off x="-702279" y="6795735"/>
            <a:ext cx="4522910" cy="4925129"/>
          </a:xfrm>
          <a:custGeom>
            <a:avLst/>
            <a:gdLst/>
            <a:ahLst/>
            <a:cxnLst/>
            <a:rect l="l" t="t" r="r" b="b"/>
            <a:pathLst>
              <a:path w="4522910" h="4925129">
                <a:moveTo>
                  <a:pt x="4522910" y="4925130"/>
                </a:moveTo>
                <a:lnTo>
                  <a:pt x="0" y="4925130"/>
                </a:lnTo>
                <a:lnTo>
                  <a:pt x="0" y="0"/>
                </a:lnTo>
                <a:lnTo>
                  <a:pt x="4522910" y="0"/>
                </a:lnTo>
                <a:lnTo>
                  <a:pt x="4522910" y="4925130"/>
                </a:lnTo>
                <a:close/>
              </a:path>
            </a:pathLst>
          </a:custGeom>
          <a:blipFill>
            <a:blip r:embed="rId5">
              <a:alphaModFix amt="70000"/>
            </a:blip>
            <a:stretch>
              <a:fillRect/>
            </a:stretch>
          </a:blipFill>
        </p:spPr>
      </p:sp>
      <p:grpSp>
        <p:nvGrpSpPr>
          <p:cNvPr id="6" name="Group 6"/>
          <p:cNvGrpSpPr/>
          <p:nvPr/>
        </p:nvGrpSpPr>
        <p:grpSpPr>
          <a:xfrm>
            <a:off x="195261" y="2936959"/>
            <a:ext cx="17897478" cy="6740436"/>
            <a:chOff x="0" y="0"/>
            <a:chExt cx="4713739" cy="1775259"/>
          </a:xfrm>
        </p:grpSpPr>
        <p:sp>
          <p:nvSpPr>
            <p:cNvPr id="7" name="Freeform 7"/>
            <p:cNvSpPr/>
            <p:nvPr/>
          </p:nvSpPr>
          <p:spPr>
            <a:xfrm>
              <a:off x="0" y="0"/>
              <a:ext cx="4713739" cy="1775259"/>
            </a:xfrm>
            <a:custGeom>
              <a:avLst/>
              <a:gdLst/>
              <a:ahLst/>
              <a:cxnLst/>
              <a:rect l="l" t="t" r="r" b="b"/>
              <a:pathLst>
                <a:path w="4713739" h="1775259">
                  <a:moveTo>
                    <a:pt x="22061" y="0"/>
                  </a:moveTo>
                  <a:lnTo>
                    <a:pt x="4691678" y="0"/>
                  </a:lnTo>
                  <a:cubicBezTo>
                    <a:pt x="4703862" y="0"/>
                    <a:pt x="4713739" y="9877"/>
                    <a:pt x="4713739" y="22061"/>
                  </a:cubicBezTo>
                  <a:lnTo>
                    <a:pt x="4713739" y="1753198"/>
                  </a:lnTo>
                  <a:cubicBezTo>
                    <a:pt x="4713739" y="1765382"/>
                    <a:pt x="4703862" y="1775259"/>
                    <a:pt x="4691678" y="1775259"/>
                  </a:cubicBezTo>
                  <a:lnTo>
                    <a:pt x="22061" y="1775259"/>
                  </a:lnTo>
                  <a:cubicBezTo>
                    <a:pt x="9877" y="1775259"/>
                    <a:pt x="0" y="1765382"/>
                    <a:pt x="0" y="1753198"/>
                  </a:cubicBezTo>
                  <a:lnTo>
                    <a:pt x="0" y="22061"/>
                  </a:lnTo>
                  <a:cubicBezTo>
                    <a:pt x="0" y="9877"/>
                    <a:pt x="9877" y="0"/>
                    <a:pt x="22061" y="0"/>
                  </a:cubicBezTo>
                  <a:close/>
                </a:path>
              </a:pathLst>
            </a:custGeom>
            <a:solidFill>
              <a:srgbClr val="FFFFFF"/>
            </a:solidFill>
            <a:ln w="28575" cap="rnd">
              <a:solidFill>
                <a:srgbClr val="262624"/>
              </a:solidFill>
              <a:prstDash val="solid"/>
              <a:round/>
            </a:ln>
          </p:spPr>
        </p:sp>
        <p:sp>
          <p:nvSpPr>
            <p:cNvPr id="8" name="TextBox 8"/>
            <p:cNvSpPr txBox="1"/>
            <p:nvPr/>
          </p:nvSpPr>
          <p:spPr>
            <a:xfrm>
              <a:off x="0" y="-47625"/>
              <a:ext cx="4713739" cy="1822884"/>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a:off x="539033" y="3573093"/>
            <a:ext cx="17209935" cy="3140813"/>
          </a:xfrm>
          <a:custGeom>
            <a:avLst/>
            <a:gdLst/>
            <a:ahLst/>
            <a:cxnLst/>
            <a:rect l="l" t="t" r="r" b="b"/>
            <a:pathLst>
              <a:path w="17209935" h="3140813">
                <a:moveTo>
                  <a:pt x="0" y="0"/>
                </a:moveTo>
                <a:lnTo>
                  <a:pt x="17209934" y="0"/>
                </a:lnTo>
                <a:lnTo>
                  <a:pt x="17209934" y="3140814"/>
                </a:lnTo>
                <a:lnTo>
                  <a:pt x="0" y="3140814"/>
                </a:lnTo>
                <a:lnTo>
                  <a:pt x="0" y="0"/>
                </a:lnTo>
                <a:close/>
              </a:path>
            </a:pathLst>
          </a:custGeom>
          <a:blipFill>
            <a:blip r:embed="rId6"/>
            <a:stretch>
              <a:fillRect/>
            </a:stretch>
          </a:blipFill>
        </p:spPr>
      </p:sp>
      <p:sp>
        <p:nvSpPr>
          <p:cNvPr id="10" name="Freeform 10"/>
          <p:cNvSpPr/>
          <p:nvPr/>
        </p:nvSpPr>
        <p:spPr>
          <a:xfrm>
            <a:off x="529388" y="6990539"/>
            <a:ext cx="3291243" cy="829290"/>
          </a:xfrm>
          <a:custGeom>
            <a:avLst/>
            <a:gdLst/>
            <a:ahLst/>
            <a:cxnLst/>
            <a:rect l="l" t="t" r="r" b="b"/>
            <a:pathLst>
              <a:path w="3291243" h="829290">
                <a:moveTo>
                  <a:pt x="0" y="0"/>
                </a:moveTo>
                <a:lnTo>
                  <a:pt x="3291243" y="0"/>
                </a:lnTo>
                <a:lnTo>
                  <a:pt x="3291243" y="829290"/>
                </a:lnTo>
                <a:lnTo>
                  <a:pt x="0" y="829290"/>
                </a:lnTo>
                <a:lnTo>
                  <a:pt x="0" y="0"/>
                </a:lnTo>
                <a:close/>
              </a:path>
            </a:pathLst>
          </a:custGeom>
          <a:blipFill>
            <a:blip r:embed="rId7"/>
            <a:stretch>
              <a:fillRect/>
            </a:stretch>
          </a:blipFill>
        </p:spPr>
      </p:sp>
      <p:sp>
        <p:nvSpPr>
          <p:cNvPr id="11" name="Freeform 11"/>
          <p:cNvSpPr/>
          <p:nvPr/>
        </p:nvSpPr>
        <p:spPr>
          <a:xfrm>
            <a:off x="4036338" y="7002912"/>
            <a:ext cx="6107223" cy="804544"/>
          </a:xfrm>
          <a:custGeom>
            <a:avLst/>
            <a:gdLst/>
            <a:ahLst/>
            <a:cxnLst/>
            <a:rect l="l" t="t" r="r" b="b"/>
            <a:pathLst>
              <a:path w="6107223" h="804544">
                <a:moveTo>
                  <a:pt x="0" y="0"/>
                </a:moveTo>
                <a:lnTo>
                  <a:pt x="6107222" y="0"/>
                </a:lnTo>
                <a:lnTo>
                  <a:pt x="6107222" y="804544"/>
                </a:lnTo>
                <a:lnTo>
                  <a:pt x="0" y="804544"/>
                </a:lnTo>
                <a:lnTo>
                  <a:pt x="0" y="0"/>
                </a:lnTo>
                <a:close/>
              </a:path>
            </a:pathLst>
          </a:custGeom>
          <a:blipFill>
            <a:blip r:embed="rId8"/>
            <a:stretch>
              <a:fillRect/>
            </a:stretch>
          </a:blipFill>
        </p:spPr>
      </p:sp>
      <p:sp>
        <p:nvSpPr>
          <p:cNvPr id="12" name="TextBox 12"/>
          <p:cNvSpPr txBox="1"/>
          <p:nvPr/>
        </p:nvSpPr>
        <p:spPr>
          <a:xfrm>
            <a:off x="4419670" y="1038225"/>
            <a:ext cx="9448660" cy="1508125"/>
          </a:xfrm>
          <a:prstGeom prst="rect">
            <a:avLst/>
          </a:prstGeom>
        </p:spPr>
        <p:txBody>
          <a:bodyPr lIns="0" tIns="0" rIns="0" bIns="0" rtlCol="0" anchor="t">
            <a:spAutoFit/>
          </a:bodyPr>
          <a:lstStyle/>
          <a:p>
            <a:pPr algn="ctr">
              <a:lnSpc>
                <a:spcPts val="10999"/>
              </a:lnSpc>
            </a:pPr>
            <a:r>
              <a:rPr lang="en-US" sz="9999" spc="-249">
                <a:solidFill>
                  <a:srgbClr val="FFFFFF"/>
                </a:solidFill>
                <a:latin typeface="Magz"/>
                <a:ea typeface="Magz"/>
                <a:cs typeface="Magz"/>
                <a:sym typeface="Magz"/>
              </a:rPr>
              <a:t>DATA AWAL</a:t>
            </a:r>
          </a:p>
        </p:txBody>
      </p:sp>
      <p:sp>
        <p:nvSpPr>
          <p:cNvPr id="13" name="TextBox 13"/>
          <p:cNvSpPr txBox="1"/>
          <p:nvPr/>
        </p:nvSpPr>
        <p:spPr>
          <a:xfrm>
            <a:off x="14459169" y="7021550"/>
            <a:ext cx="3193051" cy="798279"/>
          </a:xfrm>
          <a:prstGeom prst="rect">
            <a:avLst/>
          </a:prstGeom>
        </p:spPr>
        <p:txBody>
          <a:bodyPr lIns="0" tIns="0" rIns="0" bIns="0" rtlCol="0" anchor="t">
            <a:spAutoFit/>
          </a:bodyPr>
          <a:lstStyle/>
          <a:p>
            <a:pPr algn="ctr">
              <a:lnSpc>
                <a:spcPts val="5716"/>
              </a:lnSpc>
              <a:spcBef>
                <a:spcPct val="0"/>
              </a:spcBef>
            </a:pPr>
            <a:r>
              <a:rPr lang="en-US" sz="5197" spc="-129">
                <a:solidFill>
                  <a:srgbClr val="000000"/>
                </a:solidFill>
                <a:latin typeface="Magz"/>
                <a:ea typeface="Magz"/>
                <a:cs typeface="Magz"/>
                <a:sym typeface="Magz"/>
              </a:rPr>
              <a:t>RATA-RATA</a:t>
            </a:r>
          </a:p>
        </p:txBody>
      </p:sp>
      <p:sp>
        <p:nvSpPr>
          <p:cNvPr id="14" name="TextBox 14"/>
          <p:cNvSpPr txBox="1"/>
          <p:nvPr/>
        </p:nvSpPr>
        <p:spPr>
          <a:xfrm>
            <a:off x="1142468" y="8086529"/>
            <a:ext cx="1810421" cy="798279"/>
          </a:xfrm>
          <a:prstGeom prst="rect">
            <a:avLst/>
          </a:prstGeom>
        </p:spPr>
        <p:txBody>
          <a:bodyPr lIns="0" tIns="0" rIns="0" bIns="0" rtlCol="0" anchor="t">
            <a:spAutoFit/>
          </a:bodyPr>
          <a:lstStyle/>
          <a:p>
            <a:pPr algn="ctr">
              <a:lnSpc>
                <a:spcPts val="5716"/>
              </a:lnSpc>
              <a:spcBef>
                <a:spcPct val="0"/>
              </a:spcBef>
            </a:pPr>
            <a:r>
              <a:rPr lang="en-US" sz="5197" spc="-129">
                <a:solidFill>
                  <a:srgbClr val="000000"/>
                </a:solidFill>
                <a:latin typeface="Magz"/>
                <a:ea typeface="Magz"/>
                <a:cs typeface="Magz"/>
                <a:sym typeface="Magz"/>
              </a:rPr>
              <a:t>RUMUS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734980" y="7902676"/>
            <a:ext cx="3048640" cy="3002227"/>
          </a:xfrm>
          <a:custGeom>
            <a:avLst/>
            <a:gdLst/>
            <a:ahLst/>
            <a:cxnLst/>
            <a:rect l="l" t="t" r="r" b="b"/>
            <a:pathLst>
              <a:path w="3048640" h="3002227">
                <a:moveTo>
                  <a:pt x="0" y="0"/>
                </a:moveTo>
                <a:lnTo>
                  <a:pt x="3048640" y="0"/>
                </a:lnTo>
                <a:lnTo>
                  <a:pt x="3048640" y="3002226"/>
                </a:lnTo>
                <a:lnTo>
                  <a:pt x="0" y="3002226"/>
                </a:lnTo>
                <a:lnTo>
                  <a:pt x="0" y="0"/>
                </a:lnTo>
                <a:close/>
              </a:path>
            </a:pathLst>
          </a:custGeom>
          <a:blipFill>
            <a:blip r:embed="rId2"/>
            <a:stretch>
              <a:fillRect/>
            </a:stretch>
          </a:blipFill>
        </p:spPr>
      </p:sp>
      <p:sp>
        <p:nvSpPr>
          <p:cNvPr id="3" name="Freeform 3"/>
          <p:cNvSpPr/>
          <p:nvPr/>
        </p:nvSpPr>
        <p:spPr>
          <a:xfrm flipH="1">
            <a:off x="-657492" y="7902676"/>
            <a:ext cx="3048640" cy="3002227"/>
          </a:xfrm>
          <a:custGeom>
            <a:avLst/>
            <a:gdLst/>
            <a:ahLst/>
            <a:cxnLst/>
            <a:rect l="l" t="t" r="r" b="b"/>
            <a:pathLst>
              <a:path w="3048640" h="3002227">
                <a:moveTo>
                  <a:pt x="3048641" y="0"/>
                </a:moveTo>
                <a:lnTo>
                  <a:pt x="0" y="0"/>
                </a:lnTo>
                <a:lnTo>
                  <a:pt x="0" y="3002226"/>
                </a:lnTo>
                <a:lnTo>
                  <a:pt x="3048641" y="3002226"/>
                </a:lnTo>
                <a:lnTo>
                  <a:pt x="3048641" y="0"/>
                </a:lnTo>
                <a:close/>
              </a:path>
            </a:pathLst>
          </a:custGeom>
          <a:blipFill>
            <a:blip r:embed="rId2"/>
            <a:stretch>
              <a:fillRect/>
            </a:stretch>
          </a:blipFill>
        </p:spPr>
      </p:sp>
      <p:sp>
        <p:nvSpPr>
          <p:cNvPr id="4" name="Freeform 4"/>
          <p:cNvSpPr/>
          <p:nvPr/>
        </p:nvSpPr>
        <p:spPr>
          <a:xfrm>
            <a:off x="1028700" y="7902676"/>
            <a:ext cx="16230600" cy="6946697"/>
          </a:xfrm>
          <a:custGeom>
            <a:avLst/>
            <a:gdLst/>
            <a:ahLst/>
            <a:cxnLst/>
            <a:rect l="l" t="t" r="r" b="b"/>
            <a:pathLst>
              <a:path w="16230600" h="6946697">
                <a:moveTo>
                  <a:pt x="0" y="0"/>
                </a:moveTo>
                <a:lnTo>
                  <a:pt x="16230600" y="0"/>
                </a:lnTo>
                <a:lnTo>
                  <a:pt x="16230600" y="6946696"/>
                </a:lnTo>
                <a:lnTo>
                  <a:pt x="0" y="6946696"/>
                </a:lnTo>
                <a:lnTo>
                  <a:pt x="0" y="0"/>
                </a:lnTo>
                <a:close/>
              </a:path>
            </a:pathLst>
          </a:custGeom>
          <a:blipFill>
            <a:blip r:embed="rId3"/>
            <a:stretch>
              <a:fillRect/>
            </a:stretch>
          </a:blipFill>
        </p:spPr>
      </p:sp>
      <p:sp>
        <p:nvSpPr>
          <p:cNvPr id="5" name="Freeform 5"/>
          <p:cNvSpPr/>
          <p:nvPr/>
        </p:nvSpPr>
        <p:spPr>
          <a:xfrm>
            <a:off x="-431075" y="0"/>
            <a:ext cx="3980501" cy="3287693"/>
          </a:xfrm>
          <a:custGeom>
            <a:avLst/>
            <a:gdLst/>
            <a:ahLst/>
            <a:cxnLst/>
            <a:rect l="l" t="t" r="r" b="b"/>
            <a:pathLst>
              <a:path w="3980501" h="3287693">
                <a:moveTo>
                  <a:pt x="0" y="0"/>
                </a:moveTo>
                <a:lnTo>
                  <a:pt x="3980502" y="0"/>
                </a:lnTo>
                <a:lnTo>
                  <a:pt x="3980502" y="3287693"/>
                </a:lnTo>
                <a:lnTo>
                  <a:pt x="0" y="3287693"/>
                </a:lnTo>
                <a:lnTo>
                  <a:pt x="0" y="0"/>
                </a:lnTo>
                <a:close/>
              </a:path>
            </a:pathLst>
          </a:custGeom>
          <a:blipFill>
            <a:blip r:embed="rId4"/>
            <a:stretch>
              <a:fillRect/>
            </a:stretch>
          </a:blipFill>
        </p:spPr>
      </p:sp>
      <p:sp>
        <p:nvSpPr>
          <p:cNvPr id="6" name="Freeform 6"/>
          <p:cNvSpPr/>
          <p:nvPr/>
        </p:nvSpPr>
        <p:spPr>
          <a:xfrm>
            <a:off x="15723325" y="-2463316"/>
            <a:ext cx="5129351" cy="5009666"/>
          </a:xfrm>
          <a:custGeom>
            <a:avLst/>
            <a:gdLst/>
            <a:ahLst/>
            <a:cxnLst/>
            <a:rect l="l" t="t" r="r" b="b"/>
            <a:pathLst>
              <a:path w="5129351" h="5009666">
                <a:moveTo>
                  <a:pt x="0" y="0"/>
                </a:moveTo>
                <a:lnTo>
                  <a:pt x="5129350" y="0"/>
                </a:lnTo>
                <a:lnTo>
                  <a:pt x="5129350" y="5009666"/>
                </a:lnTo>
                <a:lnTo>
                  <a:pt x="0" y="5009666"/>
                </a:lnTo>
                <a:lnTo>
                  <a:pt x="0" y="0"/>
                </a:lnTo>
                <a:close/>
              </a:path>
            </a:pathLst>
          </a:custGeom>
          <a:blipFill>
            <a:blip r:embed="rId5"/>
            <a:stretch>
              <a:fillRect/>
            </a:stretch>
          </a:blipFill>
        </p:spPr>
      </p:sp>
      <p:grpSp>
        <p:nvGrpSpPr>
          <p:cNvPr id="7" name="Group 7"/>
          <p:cNvGrpSpPr/>
          <p:nvPr/>
        </p:nvGrpSpPr>
        <p:grpSpPr>
          <a:xfrm>
            <a:off x="1559176" y="2792641"/>
            <a:ext cx="15169648" cy="6279012"/>
            <a:chOff x="0" y="0"/>
            <a:chExt cx="3995298" cy="1653732"/>
          </a:xfrm>
        </p:grpSpPr>
        <p:sp>
          <p:nvSpPr>
            <p:cNvPr id="8" name="Freeform 8"/>
            <p:cNvSpPr/>
            <p:nvPr/>
          </p:nvSpPr>
          <p:spPr>
            <a:xfrm>
              <a:off x="0" y="0"/>
              <a:ext cx="3995298" cy="1653732"/>
            </a:xfrm>
            <a:custGeom>
              <a:avLst/>
              <a:gdLst/>
              <a:ahLst/>
              <a:cxnLst/>
              <a:rect l="l" t="t" r="r" b="b"/>
              <a:pathLst>
                <a:path w="3995298" h="1653732">
                  <a:moveTo>
                    <a:pt x="26028" y="0"/>
                  </a:moveTo>
                  <a:lnTo>
                    <a:pt x="3969270" y="0"/>
                  </a:lnTo>
                  <a:cubicBezTo>
                    <a:pt x="3983645" y="0"/>
                    <a:pt x="3995298" y="11653"/>
                    <a:pt x="3995298" y="26028"/>
                  </a:cubicBezTo>
                  <a:lnTo>
                    <a:pt x="3995298" y="1627704"/>
                  </a:lnTo>
                  <a:cubicBezTo>
                    <a:pt x="3995298" y="1634607"/>
                    <a:pt x="3992556" y="1641227"/>
                    <a:pt x="3987675" y="1646108"/>
                  </a:cubicBezTo>
                  <a:cubicBezTo>
                    <a:pt x="3982794" y="1650989"/>
                    <a:pt x="3976173" y="1653732"/>
                    <a:pt x="3969270" y="1653732"/>
                  </a:cubicBezTo>
                  <a:lnTo>
                    <a:pt x="26028" y="1653732"/>
                  </a:lnTo>
                  <a:cubicBezTo>
                    <a:pt x="19125" y="1653732"/>
                    <a:pt x="12505" y="1650989"/>
                    <a:pt x="7623" y="1646108"/>
                  </a:cubicBezTo>
                  <a:cubicBezTo>
                    <a:pt x="2742" y="1641227"/>
                    <a:pt x="0" y="1634607"/>
                    <a:pt x="0" y="1627704"/>
                  </a:cubicBezTo>
                  <a:lnTo>
                    <a:pt x="0" y="26028"/>
                  </a:lnTo>
                  <a:cubicBezTo>
                    <a:pt x="0" y="19125"/>
                    <a:pt x="2742" y="12505"/>
                    <a:pt x="7623" y="7623"/>
                  </a:cubicBezTo>
                  <a:cubicBezTo>
                    <a:pt x="12505" y="2742"/>
                    <a:pt x="19125" y="0"/>
                    <a:pt x="26028" y="0"/>
                  </a:cubicBezTo>
                  <a:close/>
                </a:path>
              </a:pathLst>
            </a:custGeom>
            <a:solidFill>
              <a:srgbClr val="FFFFFF"/>
            </a:solidFill>
            <a:ln w="28575" cap="rnd">
              <a:solidFill>
                <a:srgbClr val="262624"/>
              </a:solidFill>
              <a:prstDash val="solid"/>
              <a:round/>
            </a:ln>
          </p:spPr>
        </p:sp>
        <p:sp>
          <p:nvSpPr>
            <p:cNvPr id="9" name="TextBox 9"/>
            <p:cNvSpPr txBox="1"/>
            <p:nvPr/>
          </p:nvSpPr>
          <p:spPr>
            <a:xfrm>
              <a:off x="0" y="-47625"/>
              <a:ext cx="3995298" cy="1701357"/>
            </a:xfrm>
            <a:prstGeom prst="rect">
              <a:avLst/>
            </a:prstGeom>
          </p:spPr>
          <p:txBody>
            <a:bodyPr lIns="50800" tIns="50800" rIns="50800" bIns="50800" rtlCol="0" anchor="ctr"/>
            <a:lstStyle/>
            <a:p>
              <a:pPr algn="ctr">
                <a:lnSpc>
                  <a:spcPts val="2520"/>
                </a:lnSpc>
              </a:pPr>
              <a:endParaRPr/>
            </a:p>
          </p:txBody>
        </p:sp>
      </p:grpSp>
      <p:sp>
        <p:nvSpPr>
          <p:cNvPr id="10" name="Freeform 10"/>
          <p:cNvSpPr/>
          <p:nvPr/>
        </p:nvSpPr>
        <p:spPr>
          <a:xfrm>
            <a:off x="0" y="41517"/>
            <a:ext cx="1559176" cy="1562698"/>
          </a:xfrm>
          <a:custGeom>
            <a:avLst/>
            <a:gdLst/>
            <a:ahLst/>
            <a:cxnLst/>
            <a:rect l="l" t="t" r="r" b="b"/>
            <a:pathLst>
              <a:path w="1559176" h="1562698">
                <a:moveTo>
                  <a:pt x="0" y="0"/>
                </a:moveTo>
                <a:lnTo>
                  <a:pt x="1559176" y="0"/>
                </a:lnTo>
                <a:lnTo>
                  <a:pt x="1559176" y="1562698"/>
                </a:lnTo>
                <a:lnTo>
                  <a:pt x="0" y="1562698"/>
                </a:lnTo>
                <a:lnTo>
                  <a:pt x="0" y="0"/>
                </a:lnTo>
                <a:close/>
              </a:path>
            </a:pathLst>
          </a:custGeom>
          <a:blipFill>
            <a:blip r:embed="rId6"/>
            <a:stretch>
              <a:fillRect/>
            </a:stretch>
          </a:blipFill>
        </p:spPr>
      </p:sp>
      <p:sp>
        <p:nvSpPr>
          <p:cNvPr id="11" name="Freeform 11"/>
          <p:cNvSpPr/>
          <p:nvPr/>
        </p:nvSpPr>
        <p:spPr>
          <a:xfrm>
            <a:off x="16479712" y="247351"/>
            <a:ext cx="1559176" cy="1562698"/>
          </a:xfrm>
          <a:custGeom>
            <a:avLst/>
            <a:gdLst/>
            <a:ahLst/>
            <a:cxnLst/>
            <a:rect l="l" t="t" r="r" b="b"/>
            <a:pathLst>
              <a:path w="1559176" h="1562698">
                <a:moveTo>
                  <a:pt x="0" y="0"/>
                </a:moveTo>
                <a:lnTo>
                  <a:pt x="1559176" y="0"/>
                </a:lnTo>
                <a:lnTo>
                  <a:pt x="1559176" y="1562698"/>
                </a:lnTo>
                <a:lnTo>
                  <a:pt x="0" y="1562698"/>
                </a:lnTo>
                <a:lnTo>
                  <a:pt x="0" y="0"/>
                </a:lnTo>
                <a:close/>
              </a:path>
            </a:pathLst>
          </a:custGeom>
          <a:blipFill>
            <a:blip r:embed="rId6"/>
            <a:stretch>
              <a:fillRect/>
            </a:stretch>
          </a:blipFill>
        </p:spPr>
      </p:sp>
      <p:sp>
        <p:nvSpPr>
          <p:cNvPr id="12" name="Freeform 12"/>
          <p:cNvSpPr/>
          <p:nvPr/>
        </p:nvSpPr>
        <p:spPr>
          <a:xfrm>
            <a:off x="4743477" y="3287693"/>
            <a:ext cx="8801047" cy="5414881"/>
          </a:xfrm>
          <a:custGeom>
            <a:avLst/>
            <a:gdLst/>
            <a:ahLst/>
            <a:cxnLst/>
            <a:rect l="l" t="t" r="r" b="b"/>
            <a:pathLst>
              <a:path w="8801047" h="5414881">
                <a:moveTo>
                  <a:pt x="0" y="0"/>
                </a:moveTo>
                <a:lnTo>
                  <a:pt x="8801046" y="0"/>
                </a:lnTo>
                <a:lnTo>
                  <a:pt x="8801046" y="5414881"/>
                </a:lnTo>
                <a:lnTo>
                  <a:pt x="0" y="5414881"/>
                </a:lnTo>
                <a:lnTo>
                  <a:pt x="0" y="0"/>
                </a:lnTo>
                <a:close/>
              </a:path>
            </a:pathLst>
          </a:custGeom>
          <a:blipFill>
            <a:blip r:embed="rId7"/>
            <a:stretch>
              <a:fillRect/>
            </a:stretch>
          </a:blipFill>
        </p:spPr>
      </p:sp>
      <p:sp>
        <p:nvSpPr>
          <p:cNvPr id="13" name="TextBox 13"/>
          <p:cNvSpPr txBox="1"/>
          <p:nvPr/>
        </p:nvSpPr>
        <p:spPr>
          <a:xfrm>
            <a:off x="2542661" y="712256"/>
            <a:ext cx="13202677" cy="1903574"/>
          </a:xfrm>
          <a:prstGeom prst="rect">
            <a:avLst/>
          </a:prstGeom>
        </p:spPr>
        <p:txBody>
          <a:bodyPr lIns="0" tIns="0" rIns="0" bIns="0" rtlCol="0" anchor="t">
            <a:spAutoFit/>
          </a:bodyPr>
          <a:lstStyle/>
          <a:p>
            <a:pPr algn="ctr">
              <a:lnSpc>
                <a:spcPts val="7199"/>
              </a:lnSpc>
            </a:pPr>
            <a:r>
              <a:rPr lang="en-US" sz="6545" spc="-163">
                <a:solidFill>
                  <a:srgbClr val="FFFFFF"/>
                </a:solidFill>
                <a:latin typeface="Magz"/>
                <a:ea typeface="Magz"/>
                <a:cs typeface="Magz"/>
                <a:sym typeface="Magz"/>
              </a:rPr>
              <a:t>PENGELUARAN PELANGGAN SEMUA KATEGORI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0695" y="5424164"/>
            <a:ext cx="13716000" cy="8229600"/>
          </a:xfrm>
          <a:custGeom>
            <a:avLst/>
            <a:gdLst/>
            <a:ahLst/>
            <a:cxnLst/>
            <a:rect l="l" t="t" r="r" b="b"/>
            <a:pathLst>
              <a:path w="13716000" h="8229600">
                <a:moveTo>
                  <a:pt x="0" y="0"/>
                </a:moveTo>
                <a:lnTo>
                  <a:pt x="13716000" y="0"/>
                </a:lnTo>
                <a:lnTo>
                  <a:pt x="13716000" y="8229600"/>
                </a:lnTo>
                <a:lnTo>
                  <a:pt x="0" y="8229600"/>
                </a:lnTo>
                <a:lnTo>
                  <a:pt x="0" y="0"/>
                </a:lnTo>
                <a:close/>
              </a:path>
            </a:pathLst>
          </a:custGeom>
          <a:blipFill>
            <a:blip r:embed="rId2"/>
            <a:stretch>
              <a:fillRect/>
            </a:stretch>
          </a:blipFill>
        </p:spPr>
      </p:sp>
      <p:sp>
        <p:nvSpPr>
          <p:cNvPr id="3" name="Freeform 3"/>
          <p:cNvSpPr/>
          <p:nvPr/>
        </p:nvSpPr>
        <p:spPr>
          <a:xfrm rot="-769868">
            <a:off x="16340846" y="6619892"/>
            <a:ext cx="1559176" cy="1562698"/>
          </a:xfrm>
          <a:custGeom>
            <a:avLst/>
            <a:gdLst/>
            <a:ahLst/>
            <a:cxnLst/>
            <a:rect l="l" t="t" r="r" b="b"/>
            <a:pathLst>
              <a:path w="1559176" h="1562698">
                <a:moveTo>
                  <a:pt x="0" y="0"/>
                </a:moveTo>
                <a:lnTo>
                  <a:pt x="1559176" y="0"/>
                </a:lnTo>
                <a:lnTo>
                  <a:pt x="1559176" y="1562698"/>
                </a:lnTo>
                <a:lnTo>
                  <a:pt x="0" y="1562698"/>
                </a:lnTo>
                <a:lnTo>
                  <a:pt x="0" y="0"/>
                </a:lnTo>
                <a:close/>
              </a:path>
            </a:pathLst>
          </a:custGeom>
          <a:blipFill>
            <a:blip r:embed="rId3"/>
            <a:stretch>
              <a:fillRect/>
            </a:stretch>
          </a:blipFill>
        </p:spPr>
      </p:sp>
      <p:sp>
        <p:nvSpPr>
          <p:cNvPr id="4" name="Freeform 4"/>
          <p:cNvSpPr/>
          <p:nvPr/>
        </p:nvSpPr>
        <p:spPr>
          <a:xfrm>
            <a:off x="15122070" y="6966848"/>
            <a:ext cx="5555904" cy="4444723"/>
          </a:xfrm>
          <a:custGeom>
            <a:avLst/>
            <a:gdLst/>
            <a:ahLst/>
            <a:cxnLst/>
            <a:rect l="l" t="t" r="r" b="b"/>
            <a:pathLst>
              <a:path w="5555904" h="4444723">
                <a:moveTo>
                  <a:pt x="0" y="0"/>
                </a:moveTo>
                <a:lnTo>
                  <a:pt x="5555905" y="0"/>
                </a:lnTo>
                <a:lnTo>
                  <a:pt x="5555905" y="4444723"/>
                </a:lnTo>
                <a:lnTo>
                  <a:pt x="0" y="4444723"/>
                </a:lnTo>
                <a:lnTo>
                  <a:pt x="0" y="0"/>
                </a:lnTo>
                <a:close/>
              </a:path>
            </a:pathLst>
          </a:custGeom>
          <a:blipFill>
            <a:blip r:embed="rId4"/>
            <a:stretch>
              <a:fillRect/>
            </a:stretch>
          </a:blipFill>
        </p:spPr>
      </p:sp>
      <p:sp>
        <p:nvSpPr>
          <p:cNvPr id="5" name="Freeform 5"/>
          <p:cNvSpPr/>
          <p:nvPr/>
        </p:nvSpPr>
        <p:spPr>
          <a:xfrm>
            <a:off x="724399" y="-488950"/>
            <a:ext cx="3006114" cy="3035299"/>
          </a:xfrm>
          <a:custGeom>
            <a:avLst/>
            <a:gdLst/>
            <a:ahLst/>
            <a:cxnLst/>
            <a:rect l="l" t="t" r="r" b="b"/>
            <a:pathLst>
              <a:path w="3006114" h="3035299">
                <a:moveTo>
                  <a:pt x="0" y="0"/>
                </a:moveTo>
                <a:lnTo>
                  <a:pt x="3006114" y="0"/>
                </a:lnTo>
                <a:lnTo>
                  <a:pt x="3006114" y="3035300"/>
                </a:lnTo>
                <a:lnTo>
                  <a:pt x="0" y="3035300"/>
                </a:lnTo>
                <a:lnTo>
                  <a:pt x="0" y="0"/>
                </a:lnTo>
                <a:close/>
              </a:path>
            </a:pathLst>
          </a:custGeom>
          <a:blipFill>
            <a:blip r:embed="rId5"/>
            <a:stretch>
              <a:fillRect/>
            </a:stretch>
          </a:blipFill>
        </p:spPr>
      </p:sp>
      <p:grpSp>
        <p:nvGrpSpPr>
          <p:cNvPr id="6" name="Group 6"/>
          <p:cNvGrpSpPr/>
          <p:nvPr/>
        </p:nvGrpSpPr>
        <p:grpSpPr>
          <a:xfrm>
            <a:off x="1559176" y="2792641"/>
            <a:ext cx="15169648" cy="6279012"/>
            <a:chOff x="0" y="0"/>
            <a:chExt cx="3995298" cy="1653732"/>
          </a:xfrm>
        </p:grpSpPr>
        <p:sp>
          <p:nvSpPr>
            <p:cNvPr id="7" name="Freeform 7"/>
            <p:cNvSpPr/>
            <p:nvPr/>
          </p:nvSpPr>
          <p:spPr>
            <a:xfrm>
              <a:off x="0" y="0"/>
              <a:ext cx="3995298" cy="1653732"/>
            </a:xfrm>
            <a:custGeom>
              <a:avLst/>
              <a:gdLst/>
              <a:ahLst/>
              <a:cxnLst/>
              <a:rect l="l" t="t" r="r" b="b"/>
              <a:pathLst>
                <a:path w="3995298" h="1653732">
                  <a:moveTo>
                    <a:pt x="26028" y="0"/>
                  </a:moveTo>
                  <a:lnTo>
                    <a:pt x="3969270" y="0"/>
                  </a:lnTo>
                  <a:cubicBezTo>
                    <a:pt x="3983645" y="0"/>
                    <a:pt x="3995298" y="11653"/>
                    <a:pt x="3995298" y="26028"/>
                  </a:cubicBezTo>
                  <a:lnTo>
                    <a:pt x="3995298" y="1627704"/>
                  </a:lnTo>
                  <a:cubicBezTo>
                    <a:pt x="3995298" y="1634607"/>
                    <a:pt x="3992556" y="1641227"/>
                    <a:pt x="3987675" y="1646108"/>
                  </a:cubicBezTo>
                  <a:cubicBezTo>
                    <a:pt x="3982794" y="1650989"/>
                    <a:pt x="3976173" y="1653732"/>
                    <a:pt x="3969270" y="1653732"/>
                  </a:cubicBezTo>
                  <a:lnTo>
                    <a:pt x="26028" y="1653732"/>
                  </a:lnTo>
                  <a:cubicBezTo>
                    <a:pt x="19125" y="1653732"/>
                    <a:pt x="12505" y="1650989"/>
                    <a:pt x="7623" y="1646108"/>
                  </a:cubicBezTo>
                  <a:cubicBezTo>
                    <a:pt x="2742" y="1641227"/>
                    <a:pt x="0" y="1634607"/>
                    <a:pt x="0" y="1627704"/>
                  </a:cubicBezTo>
                  <a:lnTo>
                    <a:pt x="0" y="26028"/>
                  </a:lnTo>
                  <a:cubicBezTo>
                    <a:pt x="0" y="19125"/>
                    <a:pt x="2742" y="12505"/>
                    <a:pt x="7623" y="7623"/>
                  </a:cubicBezTo>
                  <a:cubicBezTo>
                    <a:pt x="12505" y="2742"/>
                    <a:pt x="19125" y="0"/>
                    <a:pt x="26028" y="0"/>
                  </a:cubicBezTo>
                  <a:close/>
                </a:path>
              </a:pathLst>
            </a:custGeom>
            <a:solidFill>
              <a:srgbClr val="FFFFFF"/>
            </a:solidFill>
            <a:ln w="28575" cap="rnd">
              <a:solidFill>
                <a:srgbClr val="262624"/>
              </a:solidFill>
              <a:prstDash val="solid"/>
              <a:round/>
            </a:ln>
          </p:spPr>
        </p:sp>
        <p:sp>
          <p:nvSpPr>
            <p:cNvPr id="8" name="TextBox 8"/>
            <p:cNvSpPr txBox="1"/>
            <p:nvPr/>
          </p:nvSpPr>
          <p:spPr>
            <a:xfrm>
              <a:off x="0" y="-47625"/>
              <a:ext cx="3995298" cy="1701357"/>
            </a:xfrm>
            <a:prstGeom prst="rect">
              <a:avLst/>
            </a:prstGeom>
          </p:spPr>
          <p:txBody>
            <a:bodyPr lIns="50800" tIns="50800" rIns="50800" bIns="50800" rtlCol="0" anchor="ctr"/>
            <a:lstStyle/>
            <a:p>
              <a:pPr algn="ctr">
                <a:lnSpc>
                  <a:spcPts val="2520"/>
                </a:lnSpc>
              </a:pPr>
              <a:endParaRPr/>
            </a:p>
          </p:txBody>
        </p:sp>
      </p:grpSp>
      <p:sp>
        <p:nvSpPr>
          <p:cNvPr id="9" name="Freeform 9"/>
          <p:cNvSpPr/>
          <p:nvPr/>
        </p:nvSpPr>
        <p:spPr>
          <a:xfrm rot="1225283">
            <a:off x="125809" y="395992"/>
            <a:ext cx="2061471" cy="1893977"/>
          </a:xfrm>
          <a:custGeom>
            <a:avLst/>
            <a:gdLst/>
            <a:ahLst/>
            <a:cxnLst/>
            <a:rect l="l" t="t" r="r" b="b"/>
            <a:pathLst>
              <a:path w="2061471" h="1893977">
                <a:moveTo>
                  <a:pt x="0" y="0"/>
                </a:moveTo>
                <a:lnTo>
                  <a:pt x="2061471" y="0"/>
                </a:lnTo>
                <a:lnTo>
                  <a:pt x="2061471" y="1893976"/>
                </a:lnTo>
                <a:lnTo>
                  <a:pt x="0" y="1893976"/>
                </a:lnTo>
                <a:lnTo>
                  <a:pt x="0" y="0"/>
                </a:lnTo>
                <a:close/>
              </a:path>
            </a:pathLst>
          </a:custGeom>
          <a:blipFill>
            <a:blip r:embed="rId6"/>
            <a:stretch>
              <a:fillRect/>
            </a:stretch>
          </a:blipFill>
        </p:spPr>
      </p:sp>
      <p:sp>
        <p:nvSpPr>
          <p:cNvPr id="10" name="Freeform 10"/>
          <p:cNvSpPr/>
          <p:nvPr/>
        </p:nvSpPr>
        <p:spPr>
          <a:xfrm flipH="1">
            <a:off x="16017070" y="-443013"/>
            <a:ext cx="2484461" cy="2760512"/>
          </a:xfrm>
          <a:custGeom>
            <a:avLst/>
            <a:gdLst/>
            <a:ahLst/>
            <a:cxnLst/>
            <a:rect l="l" t="t" r="r" b="b"/>
            <a:pathLst>
              <a:path w="2484461" h="2760512">
                <a:moveTo>
                  <a:pt x="2484460" y="0"/>
                </a:moveTo>
                <a:lnTo>
                  <a:pt x="0" y="0"/>
                </a:lnTo>
                <a:lnTo>
                  <a:pt x="0" y="2760512"/>
                </a:lnTo>
                <a:lnTo>
                  <a:pt x="2484460" y="2760512"/>
                </a:lnTo>
                <a:lnTo>
                  <a:pt x="2484460" y="0"/>
                </a:lnTo>
                <a:close/>
              </a:path>
            </a:pathLst>
          </a:custGeom>
          <a:blipFill>
            <a:blip r:embed="rId7"/>
            <a:stretch>
              <a:fillRect/>
            </a:stretch>
          </a:blipFill>
        </p:spPr>
      </p:sp>
      <p:sp>
        <p:nvSpPr>
          <p:cNvPr id="11" name="TextBox 11"/>
          <p:cNvSpPr txBox="1"/>
          <p:nvPr/>
        </p:nvSpPr>
        <p:spPr>
          <a:xfrm>
            <a:off x="3639783" y="411865"/>
            <a:ext cx="11008433" cy="2134485"/>
          </a:xfrm>
          <a:prstGeom prst="rect">
            <a:avLst/>
          </a:prstGeom>
        </p:spPr>
        <p:txBody>
          <a:bodyPr lIns="0" tIns="0" rIns="0" bIns="0" rtlCol="0" anchor="t">
            <a:spAutoFit/>
          </a:bodyPr>
          <a:lstStyle/>
          <a:p>
            <a:pPr algn="ctr">
              <a:lnSpc>
                <a:spcPts val="8073"/>
              </a:lnSpc>
            </a:pPr>
            <a:r>
              <a:rPr lang="en-US" sz="7339" spc="-183">
                <a:solidFill>
                  <a:srgbClr val="FFFFFF"/>
                </a:solidFill>
                <a:latin typeface="Magz"/>
                <a:ea typeface="Magz"/>
                <a:cs typeface="Magz"/>
                <a:sym typeface="Magz"/>
              </a:rPr>
              <a:t>PELANGGAN BERDASARKAN CHANNEL DAN REGION.</a:t>
            </a:r>
          </a:p>
        </p:txBody>
      </p:sp>
      <p:sp>
        <p:nvSpPr>
          <p:cNvPr id="12" name="Freeform 12"/>
          <p:cNvSpPr/>
          <p:nvPr/>
        </p:nvSpPr>
        <p:spPr>
          <a:xfrm>
            <a:off x="4510800" y="3287693"/>
            <a:ext cx="9266399" cy="5327373"/>
          </a:xfrm>
          <a:custGeom>
            <a:avLst/>
            <a:gdLst/>
            <a:ahLst/>
            <a:cxnLst/>
            <a:rect l="l" t="t" r="r" b="b"/>
            <a:pathLst>
              <a:path w="9266399" h="5327373">
                <a:moveTo>
                  <a:pt x="0" y="0"/>
                </a:moveTo>
                <a:lnTo>
                  <a:pt x="9266400" y="0"/>
                </a:lnTo>
                <a:lnTo>
                  <a:pt x="9266400" y="5327372"/>
                </a:lnTo>
                <a:lnTo>
                  <a:pt x="0" y="5327372"/>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28928">
            <a:off x="-171570" y="-445018"/>
            <a:ext cx="3207099" cy="5032059"/>
          </a:xfrm>
          <a:custGeom>
            <a:avLst/>
            <a:gdLst/>
            <a:ahLst/>
            <a:cxnLst/>
            <a:rect l="l" t="t" r="r" b="b"/>
            <a:pathLst>
              <a:path w="3207099" h="5032059">
                <a:moveTo>
                  <a:pt x="0" y="0"/>
                </a:moveTo>
                <a:lnTo>
                  <a:pt x="3207099" y="0"/>
                </a:lnTo>
                <a:lnTo>
                  <a:pt x="3207099" y="5032059"/>
                </a:lnTo>
                <a:lnTo>
                  <a:pt x="0" y="5032059"/>
                </a:lnTo>
                <a:lnTo>
                  <a:pt x="0" y="0"/>
                </a:lnTo>
                <a:close/>
              </a:path>
            </a:pathLst>
          </a:custGeom>
          <a:blipFill>
            <a:blip r:embed="rId2"/>
            <a:stretch>
              <a:fillRect/>
            </a:stretch>
          </a:blipFill>
        </p:spPr>
      </p:sp>
      <p:sp>
        <p:nvSpPr>
          <p:cNvPr id="3" name="Freeform 3"/>
          <p:cNvSpPr/>
          <p:nvPr/>
        </p:nvSpPr>
        <p:spPr>
          <a:xfrm>
            <a:off x="12893263" y="5519561"/>
            <a:ext cx="5784201" cy="5902246"/>
          </a:xfrm>
          <a:custGeom>
            <a:avLst/>
            <a:gdLst/>
            <a:ahLst/>
            <a:cxnLst/>
            <a:rect l="l" t="t" r="r" b="b"/>
            <a:pathLst>
              <a:path w="5784201" h="5902246">
                <a:moveTo>
                  <a:pt x="0" y="0"/>
                </a:moveTo>
                <a:lnTo>
                  <a:pt x="5784201" y="0"/>
                </a:lnTo>
                <a:lnTo>
                  <a:pt x="5784201" y="5902246"/>
                </a:lnTo>
                <a:lnTo>
                  <a:pt x="0" y="5902246"/>
                </a:lnTo>
                <a:lnTo>
                  <a:pt x="0" y="0"/>
                </a:lnTo>
                <a:close/>
              </a:path>
            </a:pathLst>
          </a:custGeom>
          <a:blipFill>
            <a:blip r:embed="rId3"/>
            <a:stretch>
              <a:fillRect/>
            </a:stretch>
          </a:blipFill>
        </p:spPr>
      </p:sp>
      <p:sp>
        <p:nvSpPr>
          <p:cNvPr id="4" name="Freeform 4"/>
          <p:cNvSpPr/>
          <p:nvPr/>
        </p:nvSpPr>
        <p:spPr>
          <a:xfrm>
            <a:off x="10359267" y="-505253"/>
            <a:ext cx="8668820" cy="8229600"/>
          </a:xfrm>
          <a:custGeom>
            <a:avLst/>
            <a:gdLst/>
            <a:ahLst/>
            <a:cxnLst/>
            <a:rect l="l" t="t" r="r" b="b"/>
            <a:pathLst>
              <a:path w="8668820" h="8229600">
                <a:moveTo>
                  <a:pt x="0" y="0"/>
                </a:moveTo>
                <a:lnTo>
                  <a:pt x="8668820" y="0"/>
                </a:lnTo>
                <a:lnTo>
                  <a:pt x="8668820" y="8229600"/>
                </a:lnTo>
                <a:lnTo>
                  <a:pt x="0" y="8229600"/>
                </a:lnTo>
                <a:lnTo>
                  <a:pt x="0" y="0"/>
                </a:lnTo>
                <a:close/>
              </a:path>
            </a:pathLst>
          </a:custGeom>
          <a:blipFill>
            <a:blip r:embed="rId4"/>
            <a:stretch>
              <a:fillRect/>
            </a:stretch>
          </a:blipFill>
        </p:spPr>
      </p:sp>
      <p:sp>
        <p:nvSpPr>
          <p:cNvPr id="5" name="Freeform 5"/>
          <p:cNvSpPr/>
          <p:nvPr/>
        </p:nvSpPr>
        <p:spPr>
          <a:xfrm flipH="1" flipV="1">
            <a:off x="-702279" y="6795735"/>
            <a:ext cx="4522910" cy="4925129"/>
          </a:xfrm>
          <a:custGeom>
            <a:avLst/>
            <a:gdLst/>
            <a:ahLst/>
            <a:cxnLst/>
            <a:rect l="l" t="t" r="r" b="b"/>
            <a:pathLst>
              <a:path w="4522910" h="4925129">
                <a:moveTo>
                  <a:pt x="4522910" y="4925130"/>
                </a:moveTo>
                <a:lnTo>
                  <a:pt x="0" y="4925130"/>
                </a:lnTo>
                <a:lnTo>
                  <a:pt x="0" y="0"/>
                </a:lnTo>
                <a:lnTo>
                  <a:pt x="4522910" y="0"/>
                </a:lnTo>
                <a:lnTo>
                  <a:pt x="4522910" y="4925130"/>
                </a:lnTo>
                <a:close/>
              </a:path>
            </a:pathLst>
          </a:custGeom>
          <a:blipFill>
            <a:blip r:embed="rId5">
              <a:alphaModFix amt="70000"/>
            </a:blip>
            <a:stretch>
              <a:fillRect/>
            </a:stretch>
          </a:blipFill>
        </p:spPr>
      </p:sp>
      <p:grpSp>
        <p:nvGrpSpPr>
          <p:cNvPr id="6" name="Group 6"/>
          <p:cNvGrpSpPr/>
          <p:nvPr/>
        </p:nvGrpSpPr>
        <p:grpSpPr>
          <a:xfrm>
            <a:off x="1559176" y="2792641"/>
            <a:ext cx="15169648" cy="6279012"/>
            <a:chOff x="0" y="0"/>
            <a:chExt cx="3995298" cy="1653732"/>
          </a:xfrm>
        </p:grpSpPr>
        <p:sp>
          <p:nvSpPr>
            <p:cNvPr id="7" name="Freeform 7"/>
            <p:cNvSpPr/>
            <p:nvPr/>
          </p:nvSpPr>
          <p:spPr>
            <a:xfrm>
              <a:off x="0" y="0"/>
              <a:ext cx="3995298" cy="1653732"/>
            </a:xfrm>
            <a:custGeom>
              <a:avLst/>
              <a:gdLst/>
              <a:ahLst/>
              <a:cxnLst/>
              <a:rect l="l" t="t" r="r" b="b"/>
              <a:pathLst>
                <a:path w="3995298" h="1653732">
                  <a:moveTo>
                    <a:pt x="26028" y="0"/>
                  </a:moveTo>
                  <a:lnTo>
                    <a:pt x="3969270" y="0"/>
                  </a:lnTo>
                  <a:cubicBezTo>
                    <a:pt x="3983645" y="0"/>
                    <a:pt x="3995298" y="11653"/>
                    <a:pt x="3995298" y="26028"/>
                  </a:cubicBezTo>
                  <a:lnTo>
                    <a:pt x="3995298" y="1627704"/>
                  </a:lnTo>
                  <a:cubicBezTo>
                    <a:pt x="3995298" y="1634607"/>
                    <a:pt x="3992556" y="1641227"/>
                    <a:pt x="3987675" y="1646108"/>
                  </a:cubicBezTo>
                  <a:cubicBezTo>
                    <a:pt x="3982794" y="1650989"/>
                    <a:pt x="3976173" y="1653732"/>
                    <a:pt x="3969270" y="1653732"/>
                  </a:cubicBezTo>
                  <a:lnTo>
                    <a:pt x="26028" y="1653732"/>
                  </a:lnTo>
                  <a:cubicBezTo>
                    <a:pt x="19125" y="1653732"/>
                    <a:pt x="12505" y="1650989"/>
                    <a:pt x="7623" y="1646108"/>
                  </a:cubicBezTo>
                  <a:cubicBezTo>
                    <a:pt x="2742" y="1641227"/>
                    <a:pt x="0" y="1634607"/>
                    <a:pt x="0" y="1627704"/>
                  </a:cubicBezTo>
                  <a:lnTo>
                    <a:pt x="0" y="26028"/>
                  </a:lnTo>
                  <a:cubicBezTo>
                    <a:pt x="0" y="19125"/>
                    <a:pt x="2742" y="12505"/>
                    <a:pt x="7623" y="7623"/>
                  </a:cubicBezTo>
                  <a:cubicBezTo>
                    <a:pt x="12505" y="2742"/>
                    <a:pt x="19125" y="0"/>
                    <a:pt x="26028" y="0"/>
                  </a:cubicBezTo>
                  <a:close/>
                </a:path>
              </a:pathLst>
            </a:custGeom>
            <a:solidFill>
              <a:srgbClr val="FFFFFF"/>
            </a:solidFill>
            <a:ln w="28575" cap="rnd">
              <a:solidFill>
                <a:srgbClr val="262624"/>
              </a:solidFill>
              <a:prstDash val="solid"/>
              <a:round/>
            </a:ln>
          </p:spPr>
        </p:sp>
        <p:sp>
          <p:nvSpPr>
            <p:cNvPr id="8" name="TextBox 8"/>
            <p:cNvSpPr txBox="1"/>
            <p:nvPr/>
          </p:nvSpPr>
          <p:spPr>
            <a:xfrm>
              <a:off x="0" y="-47625"/>
              <a:ext cx="3995298" cy="1701357"/>
            </a:xfrm>
            <a:prstGeom prst="rect">
              <a:avLst/>
            </a:prstGeom>
          </p:spPr>
          <p:txBody>
            <a:bodyPr lIns="50800" tIns="50800" rIns="50800" bIns="50800" rtlCol="0" anchor="ctr"/>
            <a:lstStyle/>
            <a:p>
              <a:pPr algn="ctr">
                <a:lnSpc>
                  <a:spcPts val="2520"/>
                </a:lnSpc>
              </a:pPr>
              <a:endParaRPr/>
            </a:p>
          </p:txBody>
        </p:sp>
      </p:grpSp>
      <p:sp>
        <p:nvSpPr>
          <p:cNvPr id="9" name="TextBox 9"/>
          <p:cNvSpPr txBox="1"/>
          <p:nvPr/>
        </p:nvSpPr>
        <p:spPr>
          <a:xfrm>
            <a:off x="2228959" y="3779381"/>
            <a:ext cx="13830083" cy="3986158"/>
          </a:xfrm>
          <a:prstGeom prst="rect">
            <a:avLst/>
          </a:prstGeom>
        </p:spPr>
        <p:txBody>
          <a:bodyPr lIns="0" tIns="0" rIns="0" bIns="0" rtlCol="0" anchor="t">
            <a:spAutoFit/>
          </a:bodyPr>
          <a:lstStyle/>
          <a:p>
            <a:pPr algn="just">
              <a:lnSpc>
                <a:spcPts val="6331"/>
              </a:lnSpc>
            </a:pPr>
            <a:r>
              <a:rPr lang="en-US" sz="4522">
                <a:solidFill>
                  <a:srgbClr val="262624"/>
                </a:solidFill>
                <a:latin typeface="Sugo Display"/>
                <a:ea typeface="Sugo Display"/>
                <a:cs typeface="Sugo Display"/>
                <a:sym typeface="Sugo Display"/>
              </a:rPr>
              <a:t>Secara keseluruhan, data ini memberikan wawasan yang berguna untuk mengembangkan strategi pemasaran dan penjualan yang lebih efektif bagi perusahaan. Fokus pada peningkatan penjualan di saluran Retail serta optimalisasi kategori Frozen dan Grocery dapat menjadi peluang untuk meningkatkan kinerja bisnis.</a:t>
            </a:r>
          </a:p>
        </p:txBody>
      </p:sp>
      <p:sp>
        <p:nvSpPr>
          <p:cNvPr id="10" name="TextBox 10"/>
          <p:cNvSpPr txBox="1"/>
          <p:nvPr/>
        </p:nvSpPr>
        <p:spPr>
          <a:xfrm>
            <a:off x="2158851" y="1447012"/>
            <a:ext cx="13970299" cy="1238474"/>
          </a:xfrm>
          <a:prstGeom prst="rect">
            <a:avLst/>
          </a:prstGeom>
        </p:spPr>
        <p:txBody>
          <a:bodyPr lIns="0" tIns="0" rIns="0" bIns="0" rtlCol="0" anchor="t">
            <a:spAutoFit/>
          </a:bodyPr>
          <a:lstStyle/>
          <a:p>
            <a:pPr algn="ctr">
              <a:lnSpc>
                <a:spcPts val="8907"/>
              </a:lnSpc>
            </a:pPr>
            <a:r>
              <a:rPr lang="en-US" sz="8097" spc="-202">
                <a:solidFill>
                  <a:srgbClr val="FFFFFF"/>
                </a:solidFill>
                <a:latin typeface="Magz"/>
                <a:ea typeface="Magz"/>
                <a:cs typeface="Magz"/>
                <a:sym typeface="Magz"/>
              </a:rPr>
              <a:t>KESIMPULAN DAN REKOMENDASI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84759">
            <a:off x="-4334410" y="-1755939"/>
            <a:ext cx="8668820" cy="8229600"/>
          </a:xfrm>
          <a:custGeom>
            <a:avLst/>
            <a:gdLst/>
            <a:ahLst/>
            <a:cxnLst/>
            <a:rect l="l" t="t" r="r" b="b"/>
            <a:pathLst>
              <a:path w="8668820" h="8229600">
                <a:moveTo>
                  <a:pt x="0" y="0"/>
                </a:moveTo>
                <a:lnTo>
                  <a:pt x="8668820" y="0"/>
                </a:lnTo>
                <a:lnTo>
                  <a:pt x="8668820" y="8229600"/>
                </a:lnTo>
                <a:lnTo>
                  <a:pt x="0" y="8229600"/>
                </a:lnTo>
                <a:lnTo>
                  <a:pt x="0" y="0"/>
                </a:lnTo>
                <a:close/>
              </a:path>
            </a:pathLst>
          </a:custGeom>
          <a:blipFill>
            <a:blip r:embed="rId2"/>
            <a:stretch>
              <a:fillRect/>
            </a:stretch>
          </a:blipFill>
        </p:spPr>
      </p:sp>
      <p:sp>
        <p:nvSpPr>
          <p:cNvPr id="3" name="Freeform 3"/>
          <p:cNvSpPr/>
          <p:nvPr/>
        </p:nvSpPr>
        <p:spPr>
          <a:xfrm flipH="1">
            <a:off x="11842551" y="7210217"/>
            <a:ext cx="7655040" cy="4593024"/>
          </a:xfrm>
          <a:custGeom>
            <a:avLst/>
            <a:gdLst/>
            <a:ahLst/>
            <a:cxnLst/>
            <a:rect l="l" t="t" r="r" b="b"/>
            <a:pathLst>
              <a:path w="7655040" h="4593024">
                <a:moveTo>
                  <a:pt x="7655040" y="0"/>
                </a:moveTo>
                <a:lnTo>
                  <a:pt x="0" y="0"/>
                </a:lnTo>
                <a:lnTo>
                  <a:pt x="0" y="4593024"/>
                </a:lnTo>
                <a:lnTo>
                  <a:pt x="7655040" y="4593024"/>
                </a:lnTo>
                <a:lnTo>
                  <a:pt x="7655040" y="0"/>
                </a:lnTo>
                <a:close/>
              </a:path>
            </a:pathLst>
          </a:custGeom>
          <a:blipFill>
            <a:blip r:embed="rId3"/>
            <a:stretch>
              <a:fillRect/>
            </a:stretch>
          </a:blipFill>
        </p:spPr>
      </p:sp>
      <p:sp>
        <p:nvSpPr>
          <p:cNvPr id="4" name="Freeform 4"/>
          <p:cNvSpPr/>
          <p:nvPr/>
        </p:nvSpPr>
        <p:spPr>
          <a:xfrm>
            <a:off x="15030547" y="-1870068"/>
            <a:ext cx="4457506" cy="4853909"/>
          </a:xfrm>
          <a:custGeom>
            <a:avLst/>
            <a:gdLst/>
            <a:ahLst/>
            <a:cxnLst/>
            <a:rect l="l" t="t" r="r" b="b"/>
            <a:pathLst>
              <a:path w="4457506" h="4853909">
                <a:moveTo>
                  <a:pt x="0" y="0"/>
                </a:moveTo>
                <a:lnTo>
                  <a:pt x="4457506" y="0"/>
                </a:lnTo>
                <a:lnTo>
                  <a:pt x="4457506" y="4853909"/>
                </a:lnTo>
                <a:lnTo>
                  <a:pt x="0" y="4853909"/>
                </a:lnTo>
                <a:lnTo>
                  <a:pt x="0" y="0"/>
                </a:lnTo>
                <a:close/>
              </a:path>
            </a:pathLst>
          </a:custGeom>
          <a:blipFill>
            <a:blip r:embed="rId4"/>
            <a:stretch>
              <a:fillRect/>
            </a:stretch>
          </a:blipFill>
        </p:spPr>
      </p:sp>
      <p:sp>
        <p:nvSpPr>
          <p:cNvPr id="5" name="Freeform 5"/>
          <p:cNvSpPr/>
          <p:nvPr/>
        </p:nvSpPr>
        <p:spPr>
          <a:xfrm>
            <a:off x="176262" y="125274"/>
            <a:ext cx="1704877" cy="2021497"/>
          </a:xfrm>
          <a:custGeom>
            <a:avLst/>
            <a:gdLst/>
            <a:ahLst/>
            <a:cxnLst/>
            <a:rect l="l" t="t" r="r" b="b"/>
            <a:pathLst>
              <a:path w="1704877" h="2021497">
                <a:moveTo>
                  <a:pt x="0" y="0"/>
                </a:moveTo>
                <a:lnTo>
                  <a:pt x="1704876" y="0"/>
                </a:lnTo>
                <a:lnTo>
                  <a:pt x="1704876" y="2021497"/>
                </a:lnTo>
                <a:lnTo>
                  <a:pt x="0" y="2021497"/>
                </a:lnTo>
                <a:lnTo>
                  <a:pt x="0" y="0"/>
                </a:lnTo>
                <a:close/>
              </a:path>
            </a:pathLst>
          </a:custGeom>
          <a:blipFill>
            <a:blip r:embed="rId5"/>
            <a:stretch>
              <a:fillRect/>
            </a:stretch>
          </a:blipFill>
        </p:spPr>
      </p:sp>
      <p:sp>
        <p:nvSpPr>
          <p:cNvPr id="6" name="Freeform 6"/>
          <p:cNvSpPr/>
          <p:nvPr/>
        </p:nvSpPr>
        <p:spPr>
          <a:xfrm flipV="1">
            <a:off x="-1980837" y="7335877"/>
            <a:ext cx="5784201" cy="5902246"/>
          </a:xfrm>
          <a:custGeom>
            <a:avLst/>
            <a:gdLst/>
            <a:ahLst/>
            <a:cxnLst/>
            <a:rect l="l" t="t" r="r" b="b"/>
            <a:pathLst>
              <a:path w="5784201" h="5902246">
                <a:moveTo>
                  <a:pt x="0" y="5902246"/>
                </a:moveTo>
                <a:lnTo>
                  <a:pt x="5784201" y="5902246"/>
                </a:lnTo>
                <a:lnTo>
                  <a:pt x="5784201" y="0"/>
                </a:lnTo>
                <a:lnTo>
                  <a:pt x="0" y="0"/>
                </a:lnTo>
                <a:lnTo>
                  <a:pt x="0" y="5902246"/>
                </a:lnTo>
                <a:close/>
              </a:path>
            </a:pathLst>
          </a:custGeom>
          <a:blipFill>
            <a:blip r:embed="rId6"/>
            <a:stretch>
              <a:fillRect/>
            </a:stretch>
          </a:blipFill>
        </p:spPr>
      </p:sp>
      <p:sp>
        <p:nvSpPr>
          <p:cNvPr id="7" name="Freeform 7"/>
          <p:cNvSpPr/>
          <p:nvPr/>
        </p:nvSpPr>
        <p:spPr>
          <a:xfrm rot="-1832650">
            <a:off x="711128" y="7420544"/>
            <a:ext cx="1390628" cy="1393769"/>
          </a:xfrm>
          <a:custGeom>
            <a:avLst/>
            <a:gdLst/>
            <a:ahLst/>
            <a:cxnLst/>
            <a:rect l="l" t="t" r="r" b="b"/>
            <a:pathLst>
              <a:path w="1390628" h="1393769">
                <a:moveTo>
                  <a:pt x="0" y="0"/>
                </a:moveTo>
                <a:lnTo>
                  <a:pt x="1390627" y="0"/>
                </a:lnTo>
                <a:lnTo>
                  <a:pt x="1390627" y="1393769"/>
                </a:lnTo>
                <a:lnTo>
                  <a:pt x="0" y="1393769"/>
                </a:lnTo>
                <a:lnTo>
                  <a:pt x="0" y="0"/>
                </a:lnTo>
                <a:close/>
              </a:path>
            </a:pathLst>
          </a:custGeom>
          <a:blipFill>
            <a:blip r:embed="rId7"/>
            <a:stretch>
              <a:fillRect/>
            </a:stretch>
          </a:blipFill>
        </p:spPr>
      </p:sp>
      <p:sp>
        <p:nvSpPr>
          <p:cNvPr id="8" name="Freeform 8"/>
          <p:cNvSpPr/>
          <p:nvPr/>
        </p:nvSpPr>
        <p:spPr>
          <a:xfrm rot="-1832650">
            <a:off x="14132336" y="8024728"/>
            <a:ext cx="1390628" cy="1393769"/>
          </a:xfrm>
          <a:custGeom>
            <a:avLst/>
            <a:gdLst/>
            <a:ahLst/>
            <a:cxnLst/>
            <a:rect l="l" t="t" r="r" b="b"/>
            <a:pathLst>
              <a:path w="1390628" h="1393769">
                <a:moveTo>
                  <a:pt x="0" y="0"/>
                </a:moveTo>
                <a:lnTo>
                  <a:pt x="1390628" y="0"/>
                </a:lnTo>
                <a:lnTo>
                  <a:pt x="1390628" y="1393769"/>
                </a:lnTo>
                <a:lnTo>
                  <a:pt x="0" y="1393769"/>
                </a:lnTo>
                <a:lnTo>
                  <a:pt x="0" y="0"/>
                </a:lnTo>
                <a:close/>
              </a:path>
            </a:pathLst>
          </a:custGeom>
          <a:blipFill>
            <a:blip r:embed="rId7"/>
            <a:stretch>
              <a:fillRect/>
            </a:stretch>
          </a:blipFill>
        </p:spPr>
      </p:sp>
      <p:sp>
        <p:nvSpPr>
          <p:cNvPr id="9" name="Freeform 9"/>
          <p:cNvSpPr/>
          <p:nvPr/>
        </p:nvSpPr>
        <p:spPr>
          <a:xfrm rot="1455298">
            <a:off x="16526363" y="369544"/>
            <a:ext cx="1465873" cy="1532956"/>
          </a:xfrm>
          <a:custGeom>
            <a:avLst/>
            <a:gdLst/>
            <a:ahLst/>
            <a:cxnLst/>
            <a:rect l="l" t="t" r="r" b="b"/>
            <a:pathLst>
              <a:path w="1465873" h="1532956">
                <a:moveTo>
                  <a:pt x="0" y="0"/>
                </a:moveTo>
                <a:lnTo>
                  <a:pt x="1465874" y="0"/>
                </a:lnTo>
                <a:lnTo>
                  <a:pt x="1465874" y="1532956"/>
                </a:lnTo>
                <a:lnTo>
                  <a:pt x="0" y="1532956"/>
                </a:lnTo>
                <a:lnTo>
                  <a:pt x="0" y="0"/>
                </a:lnTo>
                <a:close/>
              </a:path>
            </a:pathLst>
          </a:custGeom>
          <a:blipFill>
            <a:blip r:embed="rId8"/>
            <a:stretch>
              <a:fillRect/>
            </a:stretch>
          </a:blipFill>
        </p:spPr>
      </p:sp>
      <p:sp>
        <p:nvSpPr>
          <p:cNvPr id="10" name="TextBox 10"/>
          <p:cNvSpPr txBox="1"/>
          <p:nvPr/>
        </p:nvSpPr>
        <p:spPr>
          <a:xfrm>
            <a:off x="2507361" y="2983841"/>
            <a:ext cx="13273277" cy="2493949"/>
          </a:xfrm>
          <a:prstGeom prst="rect">
            <a:avLst/>
          </a:prstGeom>
        </p:spPr>
        <p:txBody>
          <a:bodyPr lIns="0" tIns="0" rIns="0" bIns="0" rtlCol="0" anchor="t">
            <a:spAutoFit/>
          </a:bodyPr>
          <a:lstStyle/>
          <a:p>
            <a:pPr algn="ctr">
              <a:lnSpc>
                <a:spcPts val="18084"/>
              </a:lnSpc>
            </a:pPr>
            <a:r>
              <a:rPr lang="en-US" sz="16440" spc="-411">
                <a:solidFill>
                  <a:srgbClr val="FFFFFF"/>
                </a:solidFill>
                <a:latin typeface="Magz"/>
                <a:ea typeface="Magz"/>
                <a:cs typeface="Magz"/>
                <a:sym typeface="Magz"/>
              </a:rPr>
              <a:t>TERIMA KASIH</a:t>
            </a:r>
          </a:p>
        </p:txBody>
      </p:sp>
      <p:sp>
        <p:nvSpPr>
          <p:cNvPr id="11" name="TextBox 11"/>
          <p:cNvSpPr txBox="1"/>
          <p:nvPr/>
        </p:nvSpPr>
        <p:spPr>
          <a:xfrm>
            <a:off x="5278047" y="6769034"/>
            <a:ext cx="7773580" cy="651510"/>
          </a:xfrm>
          <a:prstGeom prst="rect">
            <a:avLst/>
          </a:prstGeom>
        </p:spPr>
        <p:txBody>
          <a:bodyPr lIns="0" tIns="0" rIns="0" bIns="0" rtlCol="0" anchor="t">
            <a:spAutoFit/>
          </a:bodyPr>
          <a:lstStyle/>
          <a:p>
            <a:pPr algn="ctr">
              <a:lnSpc>
                <a:spcPts val="5040"/>
              </a:lnSpc>
            </a:pPr>
            <a:r>
              <a:rPr lang="en-US" sz="3600">
                <a:solidFill>
                  <a:srgbClr val="FFFFFF"/>
                </a:solidFill>
                <a:latin typeface="Magz"/>
                <a:ea typeface="Magz"/>
                <a:cs typeface="Magz"/>
                <a:sym typeface="Magz"/>
              </a:rPr>
              <a:t>18 DESEMBER, 2024</a:t>
            </a:r>
          </a:p>
        </p:txBody>
      </p:sp>
      <p:sp>
        <p:nvSpPr>
          <p:cNvPr id="12" name="TextBox 12"/>
          <p:cNvSpPr txBox="1"/>
          <p:nvPr/>
        </p:nvSpPr>
        <p:spPr>
          <a:xfrm>
            <a:off x="5840904" y="2051521"/>
            <a:ext cx="6606192" cy="519430"/>
          </a:xfrm>
          <a:prstGeom prst="rect">
            <a:avLst/>
          </a:prstGeom>
        </p:spPr>
        <p:txBody>
          <a:bodyPr lIns="0" tIns="0" rIns="0" bIns="0" rtlCol="0" anchor="t">
            <a:spAutoFit/>
          </a:bodyPr>
          <a:lstStyle/>
          <a:p>
            <a:pPr algn="ctr">
              <a:lnSpc>
                <a:spcPts val="3919"/>
              </a:lnSpc>
            </a:pPr>
            <a:r>
              <a:rPr lang="en-US" sz="2799">
                <a:solidFill>
                  <a:srgbClr val="FFFFFF"/>
                </a:solidFill>
                <a:latin typeface="Magz"/>
                <a:ea typeface="Magz"/>
                <a:cs typeface="Magz"/>
                <a:sym typeface="Magz"/>
              </a:rPr>
              <a:t>THYNK UNLIMITED</a:t>
            </a:r>
          </a:p>
        </p:txBody>
      </p:sp>
      <p:sp>
        <p:nvSpPr>
          <p:cNvPr id="13" name="TextBox 13"/>
          <p:cNvSpPr txBox="1"/>
          <p:nvPr/>
        </p:nvSpPr>
        <p:spPr>
          <a:xfrm>
            <a:off x="6445449" y="8001569"/>
            <a:ext cx="5397101" cy="325755"/>
          </a:xfrm>
          <a:prstGeom prst="rect">
            <a:avLst/>
          </a:prstGeom>
        </p:spPr>
        <p:txBody>
          <a:bodyPr lIns="0" tIns="0" rIns="0" bIns="0" rtlCol="0" anchor="t">
            <a:spAutoFit/>
          </a:bodyPr>
          <a:lstStyle/>
          <a:p>
            <a:pPr algn="ctr">
              <a:lnSpc>
                <a:spcPts val="2520"/>
              </a:lnSpc>
            </a:pPr>
            <a:r>
              <a:rPr lang="en-US" sz="1800">
                <a:solidFill>
                  <a:srgbClr val="FFFFFF"/>
                </a:solidFill>
                <a:latin typeface="Magz"/>
                <a:ea typeface="Magz"/>
                <a:cs typeface="Magz"/>
                <a:sym typeface="Magz"/>
              </a:rPr>
              <a:t>IG:DAFPAAA</a:t>
            </a:r>
          </a:p>
        </p:txBody>
      </p:sp>
      <p:sp>
        <p:nvSpPr>
          <p:cNvPr id="14" name="TextBox 14"/>
          <p:cNvSpPr txBox="1"/>
          <p:nvPr/>
        </p:nvSpPr>
        <p:spPr>
          <a:xfrm>
            <a:off x="4172217" y="5268240"/>
            <a:ext cx="9943565" cy="1303020"/>
          </a:xfrm>
          <a:prstGeom prst="rect">
            <a:avLst/>
          </a:prstGeom>
        </p:spPr>
        <p:txBody>
          <a:bodyPr lIns="0" tIns="0" rIns="0" bIns="0" rtlCol="0" anchor="t">
            <a:spAutoFit/>
          </a:bodyPr>
          <a:lstStyle/>
          <a:p>
            <a:pPr algn="ctr">
              <a:lnSpc>
                <a:spcPts val="10080"/>
              </a:lnSpc>
            </a:pPr>
            <a:r>
              <a:rPr lang="en-US" sz="7200" spc="-107">
                <a:solidFill>
                  <a:srgbClr val="FFFFFF"/>
                </a:solidFill>
                <a:latin typeface="Magz"/>
                <a:ea typeface="Magz"/>
                <a:cs typeface="Magz"/>
                <a:sym typeface="Magz"/>
              </a:rPr>
              <a:t>DAFFA GUSTI YANZA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152</Words>
  <Application>Microsoft Office PowerPoint</Application>
  <PresentationFormat>Custom</PresentationFormat>
  <Paragraphs>22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Sugo Display</vt:lpstr>
      <vt:lpstr>Arial</vt:lpstr>
      <vt:lpstr>Calibri</vt:lpstr>
      <vt:lpstr>Magz</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Hitam &amp; Putih Modern Y2k Presentasi Tugas Sekolah</dc:title>
  <cp:lastModifiedBy>daffa gusti yanza</cp:lastModifiedBy>
  <cp:revision>2</cp:revision>
  <dcterms:created xsi:type="dcterms:W3CDTF">2006-08-16T00:00:00Z</dcterms:created>
  <dcterms:modified xsi:type="dcterms:W3CDTF">2024-12-20T08:54:44Z</dcterms:modified>
  <dc:identifier>DAGZnnh_rp8</dc:identifier>
</cp:coreProperties>
</file>